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69" r:id="rId4"/>
  </p:sldMasterIdLst>
  <p:notesMasterIdLst>
    <p:notesMasterId r:id="rId190"/>
  </p:notesMasterIdLst>
  <p:handoutMasterIdLst>
    <p:handoutMasterId r:id="rId191"/>
  </p:handoutMasterIdLst>
  <p:sldIdLst>
    <p:sldId id="264" r:id="rId5"/>
    <p:sldId id="256" r:id="rId6"/>
    <p:sldId id="265" r:id="rId7"/>
    <p:sldId id="266" r:id="rId8"/>
    <p:sldId id="267" r:id="rId9"/>
    <p:sldId id="268" r:id="rId10"/>
    <p:sldId id="269" r:id="rId11"/>
    <p:sldId id="270" r:id="rId12"/>
    <p:sldId id="271" r:id="rId13"/>
    <p:sldId id="258" r:id="rId14"/>
    <p:sldId id="272" r:id="rId15"/>
    <p:sldId id="273" r:id="rId16"/>
    <p:sldId id="260" r:id="rId17"/>
    <p:sldId id="274" r:id="rId18"/>
    <p:sldId id="275" r:id="rId19"/>
    <p:sldId id="276" r:id="rId20"/>
    <p:sldId id="287" r:id="rId21"/>
    <p:sldId id="288" r:id="rId22"/>
    <p:sldId id="289" r:id="rId23"/>
    <p:sldId id="290" r:id="rId24"/>
    <p:sldId id="291" r:id="rId25"/>
    <p:sldId id="292" r:id="rId26"/>
    <p:sldId id="293" r:id="rId27"/>
    <p:sldId id="294" r:id="rId28"/>
    <p:sldId id="295" r:id="rId29"/>
    <p:sldId id="277" r:id="rId30"/>
    <p:sldId id="279" r:id="rId31"/>
    <p:sldId id="280" r:id="rId32"/>
    <p:sldId id="281" r:id="rId33"/>
    <p:sldId id="282" r:id="rId34"/>
    <p:sldId id="283" r:id="rId35"/>
    <p:sldId id="284" r:id="rId36"/>
    <p:sldId id="28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3" r:id="rId54"/>
    <p:sldId id="314" r:id="rId55"/>
    <p:sldId id="316" r:id="rId56"/>
    <p:sldId id="317" r:id="rId57"/>
    <p:sldId id="319" r:id="rId58"/>
    <p:sldId id="320" r:id="rId59"/>
    <p:sldId id="315" r:id="rId60"/>
    <p:sldId id="321" r:id="rId61"/>
    <p:sldId id="322" r:id="rId62"/>
    <p:sldId id="327" r:id="rId63"/>
    <p:sldId id="323" r:id="rId64"/>
    <p:sldId id="333" r:id="rId65"/>
    <p:sldId id="326" r:id="rId66"/>
    <p:sldId id="331" r:id="rId67"/>
    <p:sldId id="505" r:id="rId68"/>
    <p:sldId id="325" r:id="rId69"/>
    <p:sldId id="332" r:id="rId70"/>
    <p:sldId id="336" r:id="rId71"/>
    <p:sldId id="337" r:id="rId72"/>
    <p:sldId id="506" r:id="rId73"/>
    <p:sldId id="338" r:id="rId74"/>
    <p:sldId id="339" r:id="rId75"/>
    <p:sldId id="340" r:id="rId76"/>
    <p:sldId id="341" r:id="rId77"/>
    <p:sldId id="342" r:id="rId78"/>
    <p:sldId id="343" r:id="rId79"/>
    <p:sldId id="344" r:id="rId80"/>
    <p:sldId id="345" r:id="rId81"/>
    <p:sldId id="346" r:id="rId82"/>
    <p:sldId id="347" r:id="rId83"/>
    <p:sldId id="348" r:id="rId84"/>
    <p:sldId id="349" r:id="rId85"/>
    <p:sldId id="350" r:id="rId86"/>
    <p:sldId id="351" r:id="rId87"/>
    <p:sldId id="352" r:id="rId88"/>
    <p:sldId id="353" r:id="rId89"/>
    <p:sldId id="354" r:id="rId90"/>
    <p:sldId id="355" r:id="rId91"/>
    <p:sldId id="356" r:id="rId92"/>
    <p:sldId id="357" r:id="rId93"/>
    <p:sldId id="358" r:id="rId94"/>
    <p:sldId id="359" r:id="rId95"/>
    <p:sldId id="360" r:id="rId96"/>
    <p:sldId id="361" r:id="rId97"/>
    <p:sldId id="362" r:id="rId98"/>
    <p:sldId id="379" r:id="rId99"/>
    <p:sldId id="380" r:id="rId100"/>
    <p:sldId id="530" r:id="rId101"/>
    <p:sldId id="385" r:id="rId102"/>
    <p:sldId id="387" r:id="rId103"/>
    <p:sldId id="388" r:id="rId104"/>
    <p:sldId id="389" r:id="rId105"/>
    <p:sldId id="390" r:id="rId106"/>
    <p:sldId id="401" r:id="rId107"/>
    <p:sldId id="404" r:id="rId108"/>
    <p:sldId id="403" r:id="rId109"/>
    <p:sldId id="405" r:id="rId110"/>
    <p:sldId id="407" r:id="rId111"/>
    <p:sldId id="412" r:id="rId112"/>
    <p:sldId id="413" r:id="rId113"/>
    <p:sldId id="414" r:id="rId114"/>
    <p:sldId id="415" r:id="rId115"/>
    <p:sldId id="417" r:id="rId116"/>
    <p:sldId id="419" r:id="rId117"/>
    <p:sldId id="420" r:id="rId118"/>
    <p:sldId id="421" r:id="rId119"/>
    <p:sldId id="531" r:id="rId120"/>
    <p:sldId id="532" r:id="rId121"/>
    <p:sldId id="423" r:id="rId122"/>
    <p:sldId id="424" r:id="rId123"/>
    <p:sldId id="425" r:id="rId124"/>
    <p:sldId id="426" r:id="rId125"/>
    <p:sldId id="427" r:id="rId126"/>
    <p:sldId id="430" r:id="rId127"/>
    <p:sldId id="428" r:id="rId128"/>
    <p:sldId id="429" r:id="rId129"/>
    <p:sldId id="431" r:id="rId130"/>
    <p:sldId id="432" r:id="rId131"/>
    <p:sldId id="434" r:id="rId132"/>
    <p:sldId id="454" r:id="rId133"/>
    <p:sldId id="435" r:id="rId134"/>
    <p:sldId id="436" r:id="rId135"/>
    <p:sldId id="437" r:id="rId136"/>
    <p:sldId id="440" r:id="rId137"/>
    <p:sldId id="439" r:id="rId138"/>
    <p:sldId id="441" r:id="rId139"/>
    <p:sldId id="442" r:id="rId140"/>
    <p:sldId id="443" r:id="rId141"/>
    <p:sldId id="444" r:id="rId142"/>
    <p:sldId id="445" r:id="rId143"/>
    <p:sldId id="446" r:id="rId144"/>
    <p:sldId id="447" r:id="rId145"/>
    <p:sldId id="448" r:id="rId146"/>
    <p:sldId id="449" r:id="rId147"/>
    <p:sldId id="450" r:id="rId148"/>
    <p:sldId id="451" r:id="rId149"/>
    <p:sldId id="452" r:id="rId150"/>
    <p:sldId id="453" r:id="rId151"/>
    <p:sldId id="457" r:id="rId152"/>
    <p:sldId id="472" r:id="rId153"/>
    <p:sldId id="473" r:id="rId154"/>
    <p:sldId id="516" r:id="rId155"/>
    <p:sldId id="474" r:id="rId156"/>
    <p:sldId id="475" r:id="rId157"/>
    <p:sldId id="477" r:id="rId158"/>
    <p:sldId id="476" r:id="rId159"/>
    <p:sldId id="471" r:id="rId160"/>
    <p:sldId id="479" r:id="rId161"/>
    <p:sldId id="480" r:id="rId162"/>
    <p:sldId id="478" r:id="rId163"/>
    <p:sldId id="481" r:id="rId164"/>
    <p:sldId id="463" r:id="rId165"/>
    <p:sldId id="459" r:id="rId166"/>
    <p:sldId id="460" r:id="rId167"/>
    <p:sldId id="461" r:id="rId168"/>
    <p:sldId id="462" r:id="rId169"/>
    <p:sldId id="465" r:id="rId170"/>
    <p:sldId id="511" r:id="rId171"/>
    <p:sldId id="512" r:id="rId172"/>
    <p:sldId id="513" r:id="rId173"/>
    <p:sldId id="515" r:id="rId174"/>
    <p:sldId id="517" r:id="rId175"/>
    <p:sldId id="518" r:id="rId176"/>
    <p:sldId id="519" r:id="rId177"/>
    <p:sldId id="520" r:id="rId178"/>
    <p:sldId id="521" r:id="rId179"/>
    <p:sldId id="522" r:id="rId180"/>
    <p:sldId id="523" r:id="rId181"/>
    <p:sldId id="524" r:id="rId182"/>
    <p:sldId id="525" r:id="rId183"/>
    <p:sldId id="526" r:id="rId184"/>
    <p:sldId id="527" r:id="rId185"/>
    <p:sldId id="528" r:id="rId186"/>
    <p:sldId id="529" r:id="rId187"/>
    <p:sldId id="510" r:id="rId188"/>
    <p:sldId id="455" r:id="rId18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3" autoAdjust="0"/>
    <p:restoredTop sz="94660"/>
  </p:normalViewPr>
  <p:slideViewPr>
    <p:cSldViewPr snapToGrid="0">
      <p:cViewPr varScale="1">
        <p:scale>
          <a:sx n="93" d="100"/>
          <a:sy n="93" d="100"/>
        </p:scale>
        <p:origin x="29" y="82"/>
      </p:cViewPr>
      <p:guideLst/>
    </p:cSldViewPr>
  </p:slideViewPr>
  <p:notesTextViewPr>
    <p:cViewPr>
      <p:scale>
        <a:sx n="1" d="1"/>
        <a:sy n="1" d="1"/>
      </p:scale>
      <p:origin x="0" y="0"/>
    </p:cViewPr>
  </p:notesTextViewPr>
  <p:notesViewPr>
    <p:cSldViewPr snapToGrid="0">
      <p:cViewPr varScale="1">
        <p:scale>
          <a:sx n="60" d="100"/>
          <a:sy n="60" d="100"/>
        </p:scale>
        <p:origin x="1670" y="43"/>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handoutMaster" Target="handoutMasters/handoutMaster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presProps" Target="presProps.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viewProps" Target="viewProps.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tableStyles" Target="tableStyles.xml"/><Relationship Id="rId190" Type="http://schemas.openxmlformats.org/officeDocument/2006/relationships/notesMaster" Target="notesMasters/notesMaster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399B3372-74CF-4E21-A4D4-286B22AA5A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063762BE-D43C-49F5-99A5-BF49C695927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85766F-5EC0-4797-B4D1-777FCB005B11}" type="datetimeFigureOut">
              <a:rPr lang="en-US" smtClean="0"/>
              <a:t>10/8/2022</a:t>
            </a:fld>
            <a:endParaRPr lang="en-US" dirty="0"/>
          </a:p>
        </p:txBody>
      </p:sp>
      <p:sp>
        <p:nvSpPr>
          <p:cNvPr id="4" name="Footer Placeholder 3">
            <a:extLst>
              <a:ext uri="{FF2B5EF4-FFF2-40B4-BE49-F238E27FC236}">
                <a16:creationId xmlns:a16="http://schemas.microsoft.com/office/drawing/2014/main" xmlns="" id="{1989E452-9BCA-4AF5-9A9C-233BF410EA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36BF9F63-CE4F-44E2-A07D-7E654DE9F57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0AC76B-F5B1-4D6E-BACD-2A80744AC929}" type="slidenum">
              <a:rPr lang="en-US" smtClean="0"/>
              <a:t>‹#›</a:t>
            </a:fld>
            <a:endParaRPr lang="en-US" dirty="0"/>
          </a:p>
        </p:txBody>
      </p:sp>
    </p:spTree>
    <p:extLst>
      <p:ext uri="{BB962C8B-B14F-4D97-AF65-F5344CB8AC3E}">
        <p14:creationId xmlns:p14="http://schemas.microsoft.com/office/powerpoint/2010/main" val="32051452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B4B5EC-152C-4627-80C0-63B10D5574EF}" type="datetimeFigureOut">
              <a:rPr lang="en-US" smtClean="0"/>
              <a:t>10/8/2022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EEE60E-651F-40CC-AD73-C00F10CE42B6}" type="slidenum">
              <a:rPr lang="en-US" smtClean="0"/>
              <a:t>‹#›</a:t>
            </a:fld>
            <a:endParaRPr lang="en-US" dirty="0"/>
          </a:p>
        </p:txBody>
      </p:sp>
    </p:spTree>
    <p:extLst>
      <p:ext uri="{BB962C8B-B14F-4D97-AF65-F5344CB8AC3E}">
        <p14:creationId xmlns:p14="http://schemas.microsoft.com/office/powerpoint/2010/main" val="2025417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1</a:t>
            </a:fld>
            <a:endParaRPr lang="en-US" dirty="0"/>
          </a:p>
        </p:txBody>
      </p:sp>
    </p:spTree>
    <p:extLst>
      <p:ext uri="{BB962C8B-B14F-4D97-AF65-F5344CB8AC3E}">
        <p14:creationId xmlns:p14="http://schemas.microsoft.com/office/powerpoint/2010/main" val="1482972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50</a:t>
            </a:fld>
            <a:endParaRPr lang="en-US" dirty="0"/>
          </a:p>
        </p:txBody>
      </p:sp>
    </p:spTree>
    <p:extLst>
      <p:ext uri="{BB962C8B-B14F-4D97-AF65-F5344CB8AC3E}">
        <p14:creationId xmlns:p14="http://schemas.microsoft.com/office/powerpoint/2010/main" val="1988145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51</a:t>
            </a:fld>
            <a:endParaRPr lang="en-US" dirty="0"/>
          </a:p>
        </p:txBody>
      </p:sp>
    </p:spTree>
    <p:extLst>
      <p:ext uri="{BB962C8B-B14F-4D97-AF65-F5344CB8AC3E}">
        <p14:creationId xmlns:p14="http://schemas.microsoft.com/office/powerpoint/2010/main" val="1372000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56</a:t>
            </a:fld>
            <a:endParaRPr lang="en-US" dirty="0"/>
          </a:p>
        </p:txBody>
      </p:sp>
    </p:spTree>
    <p:extLst>
      <p:ext uri="{BB962C8B-B14F-4D97-AF65-F5344CB8AC3E}">
        <p14:creationId xmlns:p14="http://schemas.microsoft.com/office/powerpoint/2010/main" val="1747240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57</a:t>
            </a:fld>
            <a:endParaRPr lang="en-US" dirty="0"/>
          </a:p>
        </p:txBody>
      </p:sp>
    </p:spTree>
    <p:extLst>
      <p:ext uri="{BB962C8B-B14F-4D97-AF65-F5344CB8AC3E}">
        <p14:creationId xmlns:p14="http://schemas.microsoft.com/office/powerpoint/2010/main" val="2016534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16</a:t>
            </a:fld>
            <a:endParaRPr lang="en-US" dirty="0"/>
          </a:p>
        </p:txBody>
      </p:sp>
    </p:spTree>
    <p:extLst>
      <p:ext uri="{BB962C8B-B14F-4D97-AF65-F5344CB8AC3E}">
        <p14:creationId xmlns:p14="http://schemas.microsoft.com/office/powerpoint/2010/main" val="2678994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17</a:t>
            </a:fld>
            <a:endParaRPr lang="en-US" dirty="0"/>
          </a:p>
        </p:txBody>
      </p:sp>
    </p:spTree>
    <p:extLst>
      <p:ext uri="{BB962C8B-B14F-4D97-AF65-F5344CB8AC3E}">
        <p14:creationId xmlns:p14="http://schemas.microsoft.com/office/powerpoint/2010/main" val="2959125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25</a:t>
            </a:fld>
            <a:endParaRPr lang="en-US" dirty="0"/>
          </a:p>
        </p:txBody>
      </p:sp>
    </p:spTree>
    <p:extLst>
      <p:ext uri="{BB962C8B-B14F-4D97-AF65-F5344CB8AC3E}">
        <p14:creationId xmlns:p14="http://schemas.microsoft.com/office/powerpoint/2010/main" val="455741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26</a:t>
            </a:fld>
            <a:endParaRPr lang="en-US" dirty="0"/>
          </a:p>
        </p:txBody>
      </p:sp>
    </p:spTree>
    <p:extLst>
      <p:ext uri="{BB962C8B-B14F-4D97-AF65-F5344CB8AC3E}">
        <p14:creationId xmlns:p14="http://schemas.microsoft.com/office/powerpoint/2010/main" val="2984757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34</a:t>
            </a:fld>
            <a:endParaRPr lang="en-US" dirty="0"/>
          </a:p>
        </p:txBody>
      </p:sp>
    </p:spTree>
    <p:extLst>
      <p:ext uri="{BB962C8B-B14F-4D97-AF65-F5344CB8AC3E}">
        <p14:creationId xmlns:p14="http://schemas.microsoft.com/office/powerpoint/2010/main" val="281387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35</a:t>
            </a:fld>
            <a:endParaRPr lang="en-US" dirty="0"/>
          </a:p>
        </p:txBody>
      </p:sp>
    </p:spTree>
    <p:extLst>
      <p:ext uri="{BB962C8B-B14F-4D97-AF65-F5344CB8AC3E}">
        <p14:creationId xmlns:p14="http://schemas.microsoft.com/office/powerpoint/2010/main" val="2752015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42</a:t>
            </a:fld>
            <a:endParaRPr lang="en-US" dirty="0"/>
          </a:p>
        </p:txBody>
      </p:sp>
    </p:spTree>
    <p:extLst>
      <p:ext uri="{BB962C8B-B14F-4D97-AF65-F5344CB8AC3E}">
        <p14:creationId xmlns:p14="http://schemas.microsoft.com/office/powerpoint/2010/main" val="3119104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43</a:t>
            </a:fld>
            <a:endParaRPr lang="en-US" dirty="0"/>
          </a:p>
        </p:txBody>
      </p:sp>
    </p:spTree>
    <p:extLst>
      <p:ext uri="{BB962C8B-B14F-4D97-AF65-F5344CB8AC3E}">
        <p14:creationId xmlns:p14="http://schemas.microsoft.com/office/powerpoint/2010/main" val="19817030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10/8/2022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14254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53284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424546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052723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0553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10/8/2022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69605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10/8/2022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20160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36053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87062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08808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10/8/2022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74279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10/8/2022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615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10/8/2022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82054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10/8/2022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56622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10/8/2022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84141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9401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94255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10/8/2022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6098732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4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5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hyperlink" Target="https://www.edureka.co/blog/what-is-cryptography/#Encryptalgo" TargetMode="External"/><Relationship Id="rId2" Type="http://schemas.openxmlformats.org/officeDocument/2006/relationships/hyperlink" Target="https://www.edureka.co/blog/what-is-cryptography/" TargetMode="Externa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hyperlink" Target="https://www.cloudflare.com/learning/bots/what-is-a-bot/" TargetMode="External"/><Relationship Id="rId2" Type="http://schemas.openxmlformats.org/officeDocument/2006/relationships/hyperlink" Target="https://www.cloudflare.com/learning/ddos/glossary/malware/" TargetMode="External"/><Relationship Id="rId1" Type="http://schemas.openxmlformats.org/officeDocument/2006/relationships/slideLayout" Target="../slideLayouts/slideLayout2.xml"/><Relationship Id="rId4" Type="http://schemas.openxmlformats.org/officeDocument/2006/relationships/hyperlink" Target="https://www.cloudflare.com/learning/ddos/what-is-a-ddos-botnet/" TargetMode="External"/></Relationships>
</file>

<file path=ppt/slides/_rels/slide174.xml.rels><?xml version="1.0" encoding="UTF-8" standalone="yes"?>
<Relationships xmlns="http://schemas.openxmlformats.org/package/2006/relationships"><Relationship Id="rId3" Type="http://schemas.openxmlformats.org/officeDocument/2006/relationships/hyperlink" Target="https://www.cloudflare.com/learning/ddos/glossary/denial-of-service/" TargetMode="External"/><Relationship Id="rId2" Type="http://schemas.openxmlformats.org/officeDocument/2006/relationships/hyperlink" Target="https://www.cloudflare.com/learning/dns/glossary/what-is-my-ip-address/" TargetMode="Externa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hyperlink" Target="https://www.cloudflare.com/learning/ddos/glossary/open-systems-interconnection-model-osi/" TargetMode="Externa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www.cloudflare.com/learning/ddos/what-is-layer-7/" TargetMode="Externa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hyperlink" Target="https://www.cloudflare.com/learning/security/what-is-a-firewall/" TargetMode="Externa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www.kaspersky.com/resource-center/preemptive-safety/what-is-malware-and-how-to-protect-against-it"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www.zdnet.com/article/cybercrime-inc-how-hacking-gangs-are-modeling-themselves-on-big-business/"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www.inetdaemon.com/tutorials/internet/dns/index.shtml" TargetMode="External"/><Relationship Id="rId2" Type="http://schemas.openxmlformats.org/officeDocument/2006/relationships/hyperlink" Target="https://www.inetdaemon.com/tutorials/internet/ip/index.shtml" TargetMode="External"/><Relationship Id="rId1" Type="http://schemas.openxmlformats.org/officeDocument/2006/relationships/slideLayout" Target="../slideLayouts/slideLayout2.xml"/><Relationship Id="rId4" Type="http://schemas.openxmlformats.org/officeDocument/2006/relationships/hyperlink" Target="https://www.inetdaemon.com/tutorials/networking/lan/bootp/index.s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xmlns="" id="{493D4EDA-58E0-40CC-B3CA-14CDEB349D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xmlns=""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xmlns="" id="{AA9EB0BC-A85E-4C26-B355-5DFCEF6CCB4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xmlns="" id="{3643E56B-BD42-413D-B17D-7958270F5D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xmlns="" id="{96C04F74-9467-4FA5-95DC-8D481A29740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xmlns="" id="{D73DE1C3-5C37-42E9-A3F0-256F1938327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xmlns="" id="{4A2E7EC3-E07C-46CE-9B25-41865A5068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C02C5318-1A1E-49D0-B2E2-A4B0FA9E8A40}"/>
              </a:ext>
            </a:extLst>
          </p:cNvPr>
          <p:cNvSpPr>
            <a:spLocks noGrp="1"/>
          </p:cNvSpPr>
          <p:nvPr>
            <p:ph type="ctrTitle"/>
          </p:nvPr>
        </p:nvSpPr>
        <p:spPr>
          <a:xfrm>
            <a:off x="581191" y="4572000"/>
            <a:ext cx="10993549" cy="895244"/>
          </a:xfrm>
        </p:spPr>
        <p:txBody>
          <a:bodyPr>
            <a:noAutofit/>
          </a:bodyPr>
          <a:lstStyle/>
          <a:p>
            <a:r>
              <a:rPr lang="en-US" sz="5500" dirty="0" smtClean="0">
                <a:solidFill>
                  <a:schemeClr val="bg1"/>
                </a:solidFill>
              </a:rPr>
              <a:t>INTRODUCTION TO CYBERSECURITY</a:t>
            </a:r>
            <a:endParaRPr lang="en-US" sz="5500" dirty="0">
              <a:solidFill>
                <a:schemeClr val="bg1"/>
              </a:solidFill>
            </a:endParaRPr>
          </a:p>
        </p:txBody>
      </p:sp>
      <p:sp>
        <p:nvSpPr>
          <p:cNvPr id="3" name="Subtitle 2">
            <a:extLst>
              <a:ext uri="{FF2B5EF4-FFF2-40B4-BE49-F238E27FC236}">
                <a16:creationId xmlns:a16="http://schemas.microsoft.com/office/drawing/2014/main" xmlns="" id="{48B6CF59-4E5B-494D-A2F7-97ADD01E6497}"/>
              </a:ext>
            </a:extLst>
          </p:cNvPr>
          <p:cNvSpPr>
            <a:spLocks noGrp="1"/>
          </p:cNvSpPr>
          <p:nvPr>
            <p:ph type="subTitle" idx="1"/>
          </p:nvPr>
        </p:nvSpPr>
        <p:spPr>
          <a:xfrm>
            <a:off x="581194" y="5467246"/>
            <a:ext cx="10993546" cy="484822"/>
          </a:xfrm>
        </p:spPr>
        <p:txBody>
          <a:bodyPr>
            <a:normAutofit/>
          </a:bodyPr>
          <a:lstStyle/>
          <a:p>
            <a:r>
              <a:rPr lang="en-US" dirty="0" smtClean="0">
                <a:solidFill>
                  <a:srgbClr val="7CEBFF"/>
                </a:solidFill>
              </a:rPr>
              <a:t>CYBERSECURITY</a:t>
            </a:r>
            <a:endParaRPr lang="en-US" dirty="0">
              <a:solidFill>
                <a:srgbClr val="7CEBFF"/>
              </a:solidFill>
            </a:endParaRPr>
          </a:p>
        </p:txBody>
      </p:sp>
    </p:spTree>
    <p:extLst>
      <p:ext uri="{BB962C8B-B14F-4D97-AF65-F5344CB8AC3E}">
        <p14:creationId xmlns:p14="http://schemas.microsoft.com/office/powerpoint/2010/main" val="8368288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DB6CE4-2B13-4715-B5B2-615A55922CA1}"/>
              </a:ext>
            </a:extLst>
          </p:cNvPr>
          <p:cNvSpPr>
            <a:spLocks noGrp="1"/>
          </p:cNvSpPr>
          <p:nvPr>
            <p:ph type="title"/>
          </p:nvPr>
        </p:nvSpPr>
        <p:spPr>
          <a:xfrm>
            <a:off x="1141413" y="448585"/>
            <a:ext cx="9905998" cy="1478570"/>
          </a:xfrm>
        </p:spPr>
        <p:txBody>
          <a:bodyPr>
            <a:normAutofit/>
          </a:bodyPr>
          <a:lstStyle/>
          <a:p>
            <a:r>
              <a:rPr lang="en-US" sz="4400" dirty="0" smtClean="0">
                <a:latin typeface="Rockwell" panose="02060603020205020403" pitchFamily="18" charset="0"/>
              </a:rPr>
              <a:t>Why do we need cyber security</a:t>
            </a:r>
            <a:endParaRPr lang="en-US" sz="4400" dirty="0">
              <a:latin typeface="Rockwell" panose="02060603020205020403" pitchFamily="18" charset="0"/>
            </a:endParaRPr>
          </a:p>
        </p:txBody>
      </p:sp>
      <p:sp>
        <p:nvSpPr>
          <p:cNvPr id="3" name="Content Placeholder 2">
            <a:extLst>
              <a:ext uri="{FF2B5EF4-FFF2-40B4-BE49-F238E27FC236}">
                <a16:creationId xmlns:a16="http://schemas.microsoft.com/office/drawing/2014/main" xmlns="" id="{143F5361-68C0-4BF5-80C8-F1E7BF92B2DB}"/>
              </a:ext>
            </a:extLst>
          </p:cNvPr>
          <p:cNvSpPr>
            <a:spLocks noGrp="1"/>
          </p:cNvSpPr>
          <p:nvPr>
            <p:ph idx="1"/>
          </p:nvPr>
        </p:nvSpPr>
        <p:spPr>
          <a:xfrm>
            <a:off x="1141412" y="2339848"/>
            <a:ext cx="6748323" cy="4174239"/>
          </a:xfrm>
        </p:spPr>
        <p:txBody>
          <a:bodyPr>
            <a:normAutofit fontScale="92500" lnSpcReduction="10000"/>
          </a:bodyPr>
          <a:lstStyle/>
          <a:p>
            <a:r>
              <a:rPr lang="en-US" b="1" dirty="0" smtClean="0"/>
              <a:t>Cryptography </a:t>
            </a:r>
            <a:r>
              <a:rPr lang="en-US" b="1" dirty="0"/>
              <a:t>protects the confidentiality of </a:t>
            </a:r>
            <a:r>
              <a:rPr lang="en-US" b="1" dirty="0" smtClean="0"/>
              <a:t>information</a:t>
            </a:r>
          </a:p>
          <a:p>
            <a:r>
              <a:rPr lang="en-US" b="1" dirty="0"/>
              <a:t>It ensures the integrity of your data</a:t>
            </a:r>
          </a:p>
          <a:p>
            <a:r>
              <a:rPr lang="en-US" b="1" dirty="0"/>
              <a:t>It assures that the sender or receiver is the right </a:t>
            </a:r>
            <a:r>
              <a:rPr lang="en-US" b="1" dirty="0" smtClean="0"/>
              <a:t>one</a:t>
            </a:r>
          </a:p>
          <a:p>
            <a:r>
              <a:rPr lang="en-US" b="1" dirty="0"/>
              <a:t>Both sender and receiver are held accountable through </a:t>
            </a:r>
            <a:r>
              <a:rPr lang="en-US" b="1" dirty="0" smtClean="0"/>
              <a:t>non-repudiation</a:t>
            </a:r>
          </a:p>
          <a:p>
            <a:r>
              <a:rPr lang="en-US" b="1" dirty="0"/>
              <a:t>Cryptography also ensures the availability of data</a:t>
            </a:r>
          </a:p>
          <a:p>
            <a:r>
              <a:rPr lang="en-US" b="1" dirty="0"/>
              <a:t>Uphold information security with powerful cryptography strategies</a:t>
            </a:r>
          </a:p>
          <a:p>
            <a:endParaRPr lang="en-US" b="1" dirty="0"/>
          </a:p>
          <a:p>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p:cNvPicPr>
            <a:picLocks noChangeAspect="1"/>
          </p:cNvPicPr>
          <p:nvPr/>
        </p:nvPicPr>
        <p:blipFill>
          <a:blip r:embed="rId2"/>
          <a:stretch>
            <a:fillRect/>
          </a:stretch>
        </p:blipFill>
        <p:spPr>
          <a:xfrm>
            <a:off x="8106543" y="2904999"/>
            <a:ext cx="3666313" cy="2160615"/>
          </a:xfrm>
          <a:prstGeom prst="rect">
            <a:avLst/>
          </a:prstGeom>
        </p:spPr>
      </p:pic>
    </p:spTree>
    <p:extLst>
      <p:ext uri="{BB962C8B-B14F-4D97-AF65-F5344CB8AC3E}">
        <p14:creationId xmlns:p14="http://schemas.microsoft.com/office/powerpoint/2010/main" val="21721794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Address resolution protocol</a:t>
            </a:r>
            <a:endParaRPr lang="en-US" dirty="0"/>
          </a:p>
        </p:txBody>
      </p:sp>
      <p:pic>
        <p:nvPicPr>
          <p:cNvPr id="4" name="Content Placeholder 3"/>
          <p:cNvPicPr>
            <a:picLocks noGrp="1" noChangeAspect="1"/>
          </p:cNvPicPr>
          <p:nvPr>
            <p:ph idx="1"/>
          </p:nvPr>
        </p:nvPicPr>
        <p:blipFill>
          <a:blip r:embed="rId2"/>
          <a:stretch>
            <a:fillRect/>
          </a:stretch>
        </p:blipFill>
        <p:spPr>
          <a:xfrm>
            <a:off x="1158020" y="1844984"/>
            <a:ext cx="8954874" cy="3946216"/>
          </a:xfrm>
          <a:prstGeom prst="rect">
            <a:avLst/>
          </a:prstGeom>
        </p:spPr>
      </p:pic>
    </p:spTree>
    <p:extLst>
      <p:ext uri="{BB962C8B-B14F-4D97-AF65-F5344CB8AC3E}">
        <p14:creationId xmlns:p14="http://schemas.microsoft.com/office/powerpoint/2010/main" val="97317102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Liars….</a:t>
            </a:r>
            <a:endParaRPr lang="en-US" dirty="0"/>
          </a:p>
        </p:txBody>
      </p:sp>
      <p:pic>
        <p:nvPicPr>
          <p:cNvPr id="5" name="Content Placeholder 4"/>
          <p:cNvPicPr>
            <a:picLocks noGrp="1" noChangeAspect="1"/>
          </p:cNvPicPr>
          <p:nvPr>
            <p:ph idx="1"/>
          </p:nvPr>
        </p:nvPicPr>
        <p:blipFill>
          <a:blip r:embed="rId2"/>
          <a:stretch>
            <a:fillRect/>
          </a:stretch>
        </p:blipFill>
        <p:spPr>
          <a:xfrm>
            <a:off x="1254265" y="1622191"/>
            <a:ext cx="8414233" cy="4169009"/>
          </a:xfrm>
          <a:prstGeom prst="rect">
            <a:avLst/>
          </a:prstGeom>
        </p:spPr>
      </p:pic>
    </p:spTree>
    <p:extLst>
      <p:ext uri="{BB962C8B-B14F-4D97-AF65-F5344CB8AC3E}">
        <p14:creationId xmlns:p14="http://schemas.microsoft.com/office/powerpoint/2010/main" val="302365568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 in the middle</a:t>
            </a:r>
            <a:endParaRPr lang="en-US" dirty="0"/>
          </a:p>
        </p:txBody>
      </p:sp>
      <p:pic>
        <p:nvPicPr>
          <p:cNvPr id="4" name="Content Placeholder 3"/>
          <p:cNvPicPr>
            <a:picLocks noGrp="1" noChangeAspect="1"/>
          </p:cNvPicPr>
          <p:nvPr>
            <p:ph idx="1"/>
          </p:nvPr>
        </p:nvPicPr>
        <p:blipFill>
          <a:blip r:embed="rId2"/>
          <a:stretch>
            <a:fillRect/>
          </a:stretch>
        </p:blipFill>
        <p:spPr>
          <a:xfrm>
            <a:off x="1068149" y="1819985"/>
            <a:ext cx="9056595" cy="3979307"/>
          </a:xfrm>
          <a:prstGeom prst="rect">
            <a:avLst/>
          </a:prstGeom>
        </p:spPr>
      </p:pic>
    </p:spTree>
    <p:extLst>
      <p:ext uri="{BB962C8B-B14F-4D97-AF65-F5344CB8AC3E}">
        <p14:creationId xmlns:p14="http://schemas.microsoft.com/office/powerpoint/2010/main" val="201289593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cyber Security frameworks</a:t>
            </a:r>
            <a:endParaRPr lang="en-US" dirty="0"/>
          </a:p>
        </p:txBody>
      </p:sp>
      <p:pic>
        <p:nvPicPr>
          <p:cNvPr id="4" name="Content Placeholder 3"/>
          <p:cNvPicPr>
            <a:picLocks noGrp="1" noChangeAspect="1"/>
          </p:cNvPicPr>
          <p:nvPr>
            <p:ph idx="1"/>
          </p:nvPr>
        </p:nvPicPr>
        <p:blipFill>
          <a:blip r:embed="rId2"/>
          <a:stretch>
            <a:fillRect/>
          </a:stretch>
        </p:blipFill>
        <p:spPr>
          <a:xfrm>
            <a:off x="1553671" y="1766244"/>
            <a:ext cx="9370577" cy="4842045"/>
          </a:xfrm>
          <a:prstGeom prst="rect">
            <a:avLst/>
          </a:prstGeom>
        </p:spPr>
      </p:pic>
    </p:spTree>
    <p:extLst>
      <p:ext uri="{BB962C8B-B14F-4D97-AF65-F5344CB8AC3E}">
        <p14:creationId xmlns:p14="http://schemas.microsoft.com/office/powerpoint/2010/main" val="361579142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framework</a:t>
            </a:r>
            <a:endParaRPr lang="en-US" dirty="0"/>
          </a:p>
        </p:txBody>
      </p:sp>
      <p:pic>
        <p:nvPicPr>
          <p:cNvPr id="4" name="Content Placeholder 3"/>
          <p:cNvPicPr>
            <a:picLocks noGrp="1" noChangeAspect="1"/>
          </p:cNvPicPr>
          <p:nvPr>
            <p:ph idx="1"/>
          </p:nvPr>
        </p:nvPicPr>
        <p:blipFill>
          <a:blip r:embed="rId2"/>
          <a:stretch>
            <a:fillRect/>
          </a:stretch>
        </p:blipFill>
        <p:spPr>
          <a:xfrm>
            <a:off x="1553670" y="2213828"/>
            <a:ext cx="8190700" cy="4054802"/>
          </a:xfrm>
          <a:prstGeom prst="rect">
            <a:avLst/>
          </a:prstGeom>
        </p:spPr>
      </p:pic>
    </p:spTree>
    <p:extLst>
      <p:ext uri="{BB962C8B-B14F-4D97-AF65-F5344CB8AC3E}">
        <p14:creationId xmlns:p14="http://schemas.microsoft.com/office/powerpoint/2010/main" val="41891723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cyber security frame work</a:t>
            </a:r>
            <a:endParaRPr lang="en-US" dirty="0"/>
          </a:p>
        </p:txBody>
      </p:sp>
      <p:pic>
        <p:nvPicPr>
          <p:cNvPr id="5" name="Content Placeholder 4"/>
          <p:cNvPicPr>
            <a:picLocks noGrp="1" noChangeAspect="1"/>
          </p:cNvPicPr>
          <p:nvPr>
            <p:ph idx="1"/>
          </p:nvPr>
        </p:nvPicPr>
        <p:blipFill>
          <a:blip r:embed="rId2"/>
          <a:stretch>
            <a:fillRect/>
          </a:stretch>
        </p:blipFill>
        <p:spPr>
          <a:xfrm>
            <a:off x="1351370" y="1895267"/>
            <a:ext cx="8695485" cy="3895933"/>
          </a:xfrm>
          <a:prstGeom prst="rect">
            <a:avLst/>
          </a:prstGeom>
        </p:spPr>
      </p:pic>
    </p:spTree>
    <p:extLst>
      <p:ext uri="{BB962C8B-B14F-4D97-AF65-F5344CB8AC3E}">
        <p14:creationId xmlns:p14="http://schemas.microsoft.com/office/powerpoint/2010/main" val="36496925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cyber security frameworks</a:t>
            </a:r>
            <a:endParaRPr lang="en-US" dirty="0"/>
          </a:p>
        </p:txBody>
      </p:sp>
      <p:pic>
        <p:nvPicPr>
          <p:cNvPr id="7" name="Content Placeholder 6"/>
          <p:cNvPicPr>
            <a:picLocks noGrp="1" noChangeAspect="1"/>
          </p:cNvPicPr>
          <p:nvPr>
            <p:ph idx="1"/>
          </p:nvPr>
        </p:nvPicPr>
        <p:blipFill>
          <a:blip r:embed="rId2"/>
          <a:stretch>
            <a:fillRect/>
          </a:stretch>
        </p:blipFill>
        <p:spPr>
          <a:xfrm>
            <a:off x="1141413" y="1664869"/>
            <a:ext cx="9492318" cy="4951701"/>
          </a:xfrm>
          <a:prstGeom prst="rect">
            <a:avLst/>
          </a:prstGeom>
        </p:spPr>
      </p:pic>
    </p:spTree>
    <p:extLst>
      <p:ext uri="{BB962C8B-B14F-4D97-AF65-F5344CB8AC3E}">
        <p14:creationId xmlns:p14="http://schemas.microsoft.com/office/powerpoint/2010/main" val="428915298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pic>
        <p:nvPicPr>
          <p:cNvPr id="5" name="Content Placeholder 4"/>
          <p:cNvPicPr>
            <a:picLocks noGrp="1" noChangeAspect="1"/>
          </p:cNvPicPr>
          <p:nvPr>
            <p:ph idx="1"/>
          </p:nvPr>
        </p:nvPicPr>
        <p:blipFill>
          <a:blip r:embed="rId2"/>
          <a:stretch>
            <a:fillRect/>
          </a:stretch>
        </p:blipFill>
        <p:spPr>
          <a:xfrm>
            <a:off x="1756361" y="2249488"/>
            <a:ext cx="8676103" cy="3541712"/>
          </a:xfrm>
          <a:prstGeom prst="rect">
            <a:avLst/>
          </a:prstGeom>
        </p:spPr>
      </p:pic>
    </p:spTree>
    <p:extLst>
      <p:ext uri="{BB962C8B-B14F-4D97-AF65-F5344CB8AC3E}">
        <p14:creationId xmlns:p14="http://schemas.microsoft.com/office/powerpoint/2010/main" val="23032164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116811"/>
            <a:ext cx="9905998" cy="1478570"/>
          </a:xfrm>
        </p:spPr>
        <p:txBody>
          <a:bodyPr/>
          <a:lstStyle/>
          <a:p>
            <a:r>
              <a:rPr lang="en-US" dirty="0" smtClean="0"/>
              <a:t>Framework profile</a:t>
            </a:r>
            <a:endParaRPr lang="en-US" dirty="0"/>
          </a:p>
        </p:txBody>
      </p:sp>
      <p:pic>
        <p:nvPicPr>
          <p:cNvPr id="4" name="Content Placeholder 3"/>
          <p:cNvPicPr>
            <a:picLocks noGrp="1" noChangeAspect="1"/>
          </p:cNvPicPr>
          <p:nvPr>
            <p:ph idx="1"/>
          </p:nvPr>
        </p:nvPicPr>
        <p:blipFill>
          <a:blip r:embed="rId2"/>
          <a:stretch>
            <a:fillRect/>
          </a:stretch>
        </p:blipFill>
        <p:spPr>
          <a:xfrm>
            <a:off x="2067695" y="1124695"/>
            <a:ext cx="7351434" cy="5423810"/>
          </a:xfrm>
          <a:prstGeom prst="rect">
            <a:avLst/>
          </a:prstGeom>
        </p:spPr>
      </p:pic>
    </p:spTree>
    <p:extLst>
      <p:ext uri="{BB962C8B-B14F-4D97-AF65-F5344CB8AC3E}">
        <p14:creationId xmlns:p14="http://schemas.microsoft.com/office/powerpoint/2010/main" val="30306214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116811"/>
            <a:ext cx="9905998" cy="1478570"/>
          </a:xfrm>
        </p:spPr>
        <p:txBody>
          <a:bodyPr/>
          <a:lstStyle/>
          <a:p>
            <a:r>
              <a:rPr lang="en-US" dirty="0" smtClean="0"/>
              <a:t>Implement framework</a:t>
            </a:r>
            <a:endParaRPr lang="en-US" dirty="0"/>
          </a:p>
        </p:txBody>
      </p:sp>
      <p:sp>
        <p:nvSpPr>
          <p:cNvPr id="6" name="Content Placeholder 5"/>
          <p:cNvSpPr>
            <a:spLocks noGrp="1"/>
          </p:cNvSpPr>
          <p:nvPr>
            <p:ph idx="1"/>
          </p:nvPr>
        </p:nvSpPr>
        <p:spPr/>
        <p:txBody>
          <a:bodyPr/>
          <a:lstStyle/>
          <a:p>
            <a:pPr>
              <a:buFont typeface="Wingdings" panose="05000000000000000000" pitchFamily="2" charset="2"/>
              <a:buChar char="Ø"/>
            </a:pPr>
            <a:r>
              <a:rPr lang="en-US" dirty="0" smtClean="0"/>
              <a:t>Set Your target Goals</a:t>
            </a:r>
          </a:p>
          <a:p>
            <a:pPr>
              <a:buFont typeface="Wingdings" panose="05000000000000000000" pitchFamily="2" charset="2"/>
              <a:buChar char="Ø"/>
            </a:pPr>
            <a:r>
              <a:rPr lang="en-US" dirty="0" smtClean="0"/>
              <a:t>Create a Detailed profile</a:t>
            </a:r>
          </a:p>
          <a:p>
            <a:pPr>
              <a:buFont typeface="Wingdings" panose="05000000000000000000" pitchFamily="2" charset="2"/>
              <a:buChar char="Ø"/>
            </a:pPr>
            <a:r>
              <a:rPr lang="en-US" dirty="0" smtClean="0"/>
              <a:t>Assess Your Current Position.</a:t>
            </a:r>
          </a:p>
          <a:p>
            <a:pPr>
              <a:buFont typeface="Wingdings" panose="05000000000000000000" pitchFamily="2" charset="2"/>
              <a:buChar char="Ø"/>
            </a:pPr>
            <a:r>
              <a:rPr lang="en-US" dirty="0" smtClean="0"/>
              <a:t>Gap Analysis And Action Plan.</a:t>
            </a:r>
          </a:p>
          <a:p>
            <a:pPr>
              <a:buFont typeface="Wingdings" panose="05000000000000000000" pitchFamily="2" charset="2"/>
              <a:buChar char="Ø"/>
            </a:pPr>
            <a:r>
              <a:rPr lang="en-US" dirty="0" smtClean="0"/>
              <a:t>Implement Your Action Plan.</a:t>
            </a:r>
            <a:endParaRPr lang="en-US" dirty="0"/>
          </a:p>
        </p:txBody>
      </p:sp>
    </p:spTree>
    <p:extLst>
      <p:ext uri="{BB962C8B-B14F-4D97-AF65-F5344CB8AC3E}">
        <p14:creationId xmlns:p14="http://schemas.microsoft.com/office/powerpoint/2010/main" val="1766934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DB6CE4-2B13-4715-B5B2-615A55922CA1}"/>
              </a:ext>
            </a:extLst>
          </p:cNvPr>
          <p:cNvSpPr>
            <a:spLocks noGrp="1"/>
          </p:cNvSpPr>
          <p:nvPr>
            <p:ph type="title"/>
          </p:nvPr>
        </p:nvSpPr>
        <p:spPr>
          <a:xfrm>
            <a:off x="1141413" y="448585"/>
            <a:ext cx="9905998" cy="1478570"/>
          </a:xfrm>
        </p:spPr>
        <p:txBody>
          <a:bodyPr>
            <a:normAutofit/>
          </a:bodyPr>
          <a:lstStyle/>
          <a:p>
            <a:r>
              <a:rPr lang="en-US" sz="4400" dirty="0" smtClean="0">
                <a:latin typeface="Rockwell" panose="02060603020205020403" pitchFamily="18" charset="0"/>
              </a:rPr>
              <a:t>What is cyber security</a:t>
            </a:r>
            <a:endParaRPr lang="en-US" sz="4400" dirty="0">
              <a:latin typeface="Rockwell" panose="02060603020205020403" pitchFamily="18" charset="0"/>
            </a:endParaRPr>
          </a:p>
        </p:txBody>
      </p:sp>
      <p:sp>
        <p:nvSpPr>
          <p:cNvPr id="3" name="Content Placeholder 2">
            <a:extLst>
              <a:ext uri="{FF2B5EF4-FFF2-40B4-BE49-F238E27FC236}">
                <a16:creationId xmlns:a16="http://schemas.microsoft.com/office/drawing/2014/main" xmlns="" id="{143F5361-68C0-4BF5-80C8-F1E7BF92B2DB}"/>
              </a:ext>
            </a:extLst>
          </p:cNvPr>
          <p:cNvSpPr>
            <a:spLocks noGrp="1"/>
          </p:cNvSpPr>
          <p:nvPr>
            <p:ph idx="1"/>
          </p:nvPr>
        </p:nvSpPr>
        <p:spPr>
          <a:xfrm>
            <a:off x="1141413" y="2339848"/>
            <a:ext cx="6044314" cy="4141871"/>
          </a:xfrm>
        </p:spPr>
        <p:txBody>
          <a:bodyPr>
            <a:normAutofit/>
          </a:bodyPr>
          <a:lstStyle/>
          <a:p>
            <a:r>
              <a:rPr lang="en-US" dirty="0" smtClean="0"/>
              <a:t>Cyber security </a:t>
            </a:r>
            <a:r>
              <a:rPr lang="en-US" dirty="0"/>
              <a:t>is the practice of protecting critical systems and sensitive information from digital attacks. Also known as information technology (IT) </a:t>
            </a:r>
            <a:r>
              <a:rPr lang="en-US" dirty="0" smtClean="0"/>
              <a:t>security.</a:t>
            </a:r>
          </a:p>
          <a:p>
            <a:r>
              <a:rPr lang="en-US" dirty="0" smtClean="0"/>
              <a:t>cyber security</a:t>
            </a:r>
            <a:r>
              <a:rPr lang="en-US" dirty="0"/>
              <a:t> measures are designed to combat threats against </a:t>
            </a:r>
            <a:r>
              <a:rPr lang="en-US" dirty="0" smtClean="0"/>
              <a:t>networked system</a:t>
            </a:r>
            <a:r>
              <a:rPr lang="en-US" dirty="0"/>
              <a:t> and applications, whether those threats originate from inside or outside of an organization.  </a:t>
            </a:r>
            <a:endParaRPr lang="en-US" b="1" dirty="0"/>
          </a:p>
          <a:p>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2"/>
          <a:stretch>
            <a:fillRect/>
          </a:stretch>
        </p:blipFill>
        <p:spPr>
          <a:xfrm>
            <a:off x="7551256" y="2119946"/>
            <a:ext cx="4307283" cy="3115601"/>
          </a:xfrm>
          <a:prstGeom prst="rect">
            <a:avLst/>
          </a:prstGeom>
        </p:spPr>
      </p:pic>
    </p:spTree>
    <p:extLst>
      <p:ext uri="{BB962C8B-B14F-4D97-AF65-F5344CB8AC3E}">
        <p14:creationId xmlns:p14="http://schemas.microsoft.com/office/powerpoint/2010/main" val="226088675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8193" y="2366397"/>
            <a:ext cx="9905998" cy="1478570"/>
          </a:xfrm>
        </p:spPr>
        <p:txBody>
          <a:bodyPr/>
          <a:lstStyle/>
          <a:p>
            <a:pPr algn="ctr"/>
            <a:r>
              <a:rPr lang="en-US" dirty="0" smtClean="0"/>
              <a:t>Fundamentals of networking</a:t>
            </a:r>
            <a:endParaRPr lang="en-US" dirty="0"/>
          </a:p>
        </p:txBody>
      </p:sp>
    </p:spTree>
    <p:extLst>
      <p:ext uri="{BB962C8B-B14F-4D97-AF65-F5344CB8AC3E}">
        <p14:creationId xmlns:p14="http://schemas.microsoft.com/office/powerpoint/2010/main" val="35001655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377" y="578057"/>
            <a:ext cx="9905998" cy="1478570"/>
          </a:xfrm>
        </p:spPr>
        <p:txBody>
          <a:bodyPr/>
          <a:lstStyle/>
          <a:p>
            <a:pPr algn="ctr"/>
            <a:r>
              <a:rPr lang="en-US" dirty="0" smtClean="0"/>
              <a:t>Introduction to kali Linux</a:t>
            </a:r>
            <a:endParaRPr lang="en-US" dirty="0"/>
          </a:p>
        </p:txBody>
      </p:sp>
      <p:sp>
        <p:nvSpPr>
          <p:cNvPr id="3" name="TextBox 2"/>
          <p:cNvSpPr txBox="1"/>
          <p:nvPr/>
        </p:nvSpPr>
        <p:spPr>
          <a:xfrm>
            <a:off x="1319002" y="2241494"/>
            <a:ext cx="9686166" cy="3416320"/>
          </a:xfrm>
          <a:prstGeom prst="rect">
            <a:avLst/>
          </a:prstGeom>
          <a:noFill/>
        </p:spPr>
        <p:txBody>
          <a:bodyPr wrap="square" rtlCol="0">
            <a:spAutoFit/>
          </a:bodyPr>
          <a:lstStyle/>
          <a:p>
            <a:r>
              <a:rPr lang="en-US" dirty="0"/>
              <a:t>Kali Linux is a Debian-derived Linux distribution designed for digital forensics and penetration testing. It is maintained and funded by Offensive Security</a:t>
            </a:r>
            <a:r>
              <a:rPr lang="en-US" dirty="0" smtClean="0"/>
              <a:t>.</a:t>
            </a:r>
          </a:p>
          <a:p>
            <a:r>
              <a:rPr lang="en-US" dirty="0" err="1" smtClean="0"/>
              <a:t>Eg</a:t>
            </a:r>
            <a:r>
              <a:rPr lang="en-US" dirty="0" smtClean="0"/>
              <a:t>: Parrot Os, BackBox, Black Art etc…</a:t>
            </a:r>
          </a:p>
          <a:p>
            <a:endParaRPr lang="en-US" dirty="0"/>
          </a:p>
          <a:p>
            <a:r>
              <a:rPr lang="en-US" dirty="0" smtClean="0"/>
              <a:t>Why Choose kali Linux When You have Other numerous Option.</a:t>
            </a:r>
          </a:p>
          <a:p>
            <a:pPr marL="342900" indent="-342900">
              <a:buAutoNum type="arabicPeriod"/>
            </a:pPr>
            <a:r>
              <a:rPr lang="en-US" dirty="0" smtClean="0"/>
              <a:t>It has More than 600 penetration testing tools.</a:t>
            </a:r>
          </a:p>
          <a:p>
            <a:pPr marL="342900" indent="-342900">
              <a:buAutoNum type="arabicPeriod"/>
            </a:pPr>
            <a:r>
              <a:rPr lang="en-US" dirty="0" smtClean="0"/>
              <a:t>Customizable.</a:t>
            </a:r>
          </a:p>
          <a:p>
            <a:pPr marL="342900" indent="-342900">
              <a:buAutoNum type="arabicPeriod"/>
            </a:pPr>
            <a:r>
              <a:rPr lang="en-US" dirty="0" smtClean="0"/>
              <a:t>Secure Platform.</a:t>
            </a:r>
          </a:p>
          <a:p>
            <a:pPr marL="342900" indent="-342900">
              <a:buAutoNum type="arabicPeriod"/>
            </a:pPr>
            <a:r>
              <a:rPr lang="en-US" dirty="0" smtClean="0"/>
              <a:t>Multi languages.</a:t>
            </a:r>
          </a:p>
          <a:p>
            <a:pPr marL="342900" indent="-342900">
              <a:buAutoNum type="arabicPeriod"/>
            </a:pPr>
            <a:r>
              <a:rPr lang="en-US" dirty="0" smtClean="0"/>
              <a:t>Cost Free..</a:t>
            </a:r>
          </a:p>
          <a:p>
            <a:pPr marL="342900" indent="-342900">
              <a:buAutoNum type="arabicPeriod"/>
            </a:pPr>
            <a:r>
              <a:rPr lang="en-US" dirty="0" smtClean="0"/>
              <a:t>Different Installation Option..</a:t>
            </a:r>
          </a:p>
          <a:p>
            <a:endParaRPr lang="en-US" dirty="0"/>
          </a:p>
        </p:txBody>
      </p:sp>
    </p:spTree>
    <p:extLst>
      <p:ext uri="{BB962C8B-B14F-4D97-AF65-F5344CB8AC3E}">
        <p14:creationId xmlns:p14="http://schemas.microsoft.com/office/powerpoint/2010/main" val="149815843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377" y="578057"/>
            <a:ext cx="9905998" cy="1478570"/>
          </a:xfrm>
        </p:spPr>
        <p:txBody>
          <a:bodyPr/>
          <a:lstStyle/>
          <a:p>
            <a:pPr algn="ctr"/>
            <a:r>
              <a:rPr lang="en-US" dirty="0" smtClean="0"/>
              <a:t>Introduction to kali Linux</a:t>
            </a:r>
            <a:endParaRPr lang="en-US" dirty="0"/>
          </a:p>
        </p:txBody>
      </p:sp>
      <p:sp>
        <p:nvSpPr>
          <p:cNvPr id="3" name="TextBox 2"/>
          <p:cNvSpPr txBox="1"/>
          <p:nvPr/>
        </p:nvSpPr>
        <p:spPr>
          <a:xfrm>
            <a:off x="1205713" y="2056627"/>
            <a:ext cx="10066491" cy="1754326"/>
          </a:xfrm>
          <a:prstGeom prst="rect">
            <a:avLst/>
          </a:prstGeom>
          <a:noFill/>
        </p:spPr>
        <p:txBody>
          <a:bodyPr wrap="square" rtlCol="0">
            <a:spAutoFit/>
          </a:bodyPr>
          <a:lstStyle/>
          <a:p>
            <a:r>
              <a:rPr lang="en-US" dirty="0" smtClean="0"/>
              <a:t>Installing kali Linux..</a:t>
            </a:r>
          </a:p>
          <a:p>
            <a:pPr marL="342900" indent="-342900">
              <a:buAutoNum type="arabicPeriod"/>
            </a:pPr>
            <a:r>
              <a:rPr lang="en-US" dirty="0" smtClean="0"/>
              <a:t>Kali Bootable USB Drive.</a:t>
            </a:r>
          </a:p>
          <a:p>
            <a:pPr marL="342900" indent="-342900">
              <a:buAutoNum type="arabicPeriod"/>
            </a:pPr>
            <a:r>
              <a:rPr lang="en-US" dirty="0" smtClean="0"/>
              <a:t>Kali Linux using hardisk.</a:t>
            </a:r>
          </a:p>
          <a:p>
            <a:pPr marL="342900" indent="-342900">
              <a:buAutoNum type="arabicPeriod"/>
            </a:pPr>
            <a:r>
              <a:rPr lang="en-US" dirty="0" smtClean="0"/>
              <a:t>Dual Boot kali with Windows or mac</a:t>
            </a:r>
          </a:p>
          <a:p>
            <a:pPr marL="342900" indent="-342900">
              <a:buAutoNum type="arabicPeriod"/>
            </a:pPr>
            <a:r>
              <a:rPr lang="en-US" dirty="0" smtClean="0"/>
              <a:t>Using Virtualization software</a:t>
            </a:r>
          </a:p>
          <a:p>
            <a:endParaRPr lang="en-US" dirty="0"/>
          </a:p>
        </p:txBody>
      </p:sp>
      <p:pic>
        <p:nvPicPr>
          <p:cNvPr id="4" name="Picture 3"/>
          <p:cNvPicPr>
            <a:picLocks noChangeAspect="1"/>
          </p:cNvPicPr>
          <p:nvPr/>
        </p:nvPicPr>
        <p:blipFill>
          <a:blip r:embed="rId2"/>
          <a:stretch>
            <a:fillRect/>
          </a:stretch>
        </p:blipFill>
        <p:spPr>
          <a:xfrm>
            <a:off x="5642136" y="1721457"/>
            <a:ext cx="5384154" cy="4629737"/>
          </a:xfrm>
          <a:prstGeom prst="rect">
            <a:avLst/>
          </a:prstGeom>
        </p:spPr>
      </p:pic>
    </p:spTree>
    <p:extLst>
      <p:ext uri="{BB962C8B-B14F-4D97-AF65-F5344CB8AC3E}">
        <p14:creationId xmlns:p14="http://schemas.microsoft.com/office/powerpoint/2010/main" val="186776555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6611" y="2738631"/>
            <a:ext cx="9905998" cy="1478570"/>
          </a:xfrm>
        </p:spPr>
        <p:txBody>
          <a:bodyPr/>
          <a:lstStyle/>
          <a:p>
            <a:pPr algn="ctr"/>
            <a:r>
              <a:rPr lang="en-US" dirty="0" smtClean="0"/>
              <a:t>NMAP</a:t>
            </a:r>
            <a:endParaRPr lang="en-US" dirty="0"/>
          </a:p>
        </p:txBody>
      </p:sp>
    </p:spTree>
    <p:extLst>
      <p:ext uri="{BB962C8B-B14F-4D97-AF65-F5344CB8AC3E}">
        <p14:creationId xmlns:p14="http://schemas.microsoft.com/office/powerpoint/2010/main" val="366608833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719280" y="617169"/>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smtClean="0"/>
              <a:t>What is NMAP</a:t>
            </a:r>
            <a:endParaRPr lang="en-US" dirty="0"/>
          </a:p>
        </p:txBody>
      </p:sp>
      <p:sp>
        <p:nvSpPr>
          <p:cNvPr id="4" name="TextBox 3"/>
          <p:cNvSpPr txBox="1"/>
          <p:nvPr/>
        </p:nvSpPr>
        <p:spPr>
          <a:xfrm>
            <a:off x="1909720" y="2573265"/>
            <a:ext cx="8140588" cy="2123658"/>
          </a:xfrm>
          <a:prstGeom prst="rect">
            <a:avLst/>
          </a:prstGeom>
          <a:noFill/>
        </p:spPr>
        <p:txBody>
          <a:bodyPr wrap="square" rtlCol="0">
            <a:spAutoFit/>
          </a:bodyPr>
          <a:lstStyle/>
          <a:p>
            <a:pPr marL="342900" indent="-342900">
              <a:buAutoNum type="arabicPeriod"/>
            </a:pPr>
            <a:r>
              <a:rPr lang="en-US" sz="2200" dirty="0" smtClean="0"/>
              <a:t>Nmap </a:t>
            </a:r>
            <a:r>
              <a:rPr lang="en-US" sz="2200" dirty="0"/>
              <a:t>is a network scanner created by Gordon Lyon</a:t>
            </a:r>
            <a:r>
              <a:rPr lang="en-US" sz="2200" dirty="0" smtClean="0"/>
              <a:t>.</a:t>
            </a:r>
          </a:p>
          <a:p>
            <a:pPr marL="342900" indent="-342900">
              <a:buAutoNum type="arabicPeriod"/>
            </a:pPr>
            <a:r>
              <a:rPr lang="en-US" sz="2200" dirty="0"/>
              <a:t>Nmap is used to discover hosts and services on a computer network by sending packets and analyzing the responses</a:t>
            </a:r>
            <a:r>
              <a:rPr lang="en-US" sz="2200" dirty="0" smtClean="0"/>
              <a:t>.</a:t>
            </a:r>
          </a:p>
          <a:p>
            <a:pPr marL="342900" indent="-342900">
              <a:buAutoNum type="arabicPeriod"/>
            </a:pPr>
            <a:r>
              <a:rPr lang="en-US" sz="2200" dirty="0"/>
              <a:t>Nmap provides a number of features for probing computer networks, including host discovery and service and operating system detection.</a:t>
            </a:r>
          </a:p>
        </p:txBody>
      </p:sp>
    </p:spTree>
    <p:extLst>
      <p:ext uri="{BB962C8B-B14F-4D97-AF65-F5344CB8AC3E}">
        <p14:creationId xmlns:p14="http://schemas.microsoft.com/office/powerpoint/2010/main" val="253272209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719280" y="617169"/>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smtClean="0"/>
              <a:t>What is NMAP</a:t>
            </a:r>
            <a:endParaRPr lang="en-US" dirty="0"/>
          </a:p>
        </p:txBody>
      </p:sp>
      <p:sp>
        <p:nvSpPr>
          <p:cNvPr id="4" name="TextBox 3"/>
          <p:cNvSpPr txBox="1"/>
          <p:nvPr/>
        </p:nvSpPr>
        <p:spPr>
          <a:xfrm>
            <a:off x="1909720" y="2573265"/>
            <a:ext cx="8140588" cy="2123658"/>
          </a:xfrm>
          <a:prstGeom prst="rect">
            <a:avLst/>
          </a:prstGeom>
          <a:noFill/>
        </p:spPr>
        <p:txBody>
          <a:bodyPr wrap="square" rtlCol="0">
            <a:spAutoFit/>
          </a:bodyPr>
          <a:lstStyle/>
          <a:p>
            <a:pPr marL="342900" indent="-342900">
              <a:buAutoNum type="arabicPeriod"/>
            </a:pPr>
            <a:r>
              <a:rPr lang="en-US" sz="2200" dirty="0" smtClean="0"/>
              <a:t>Nmap </a:t>
            </a:r>
            <a:r>
              <a:rPr lang="en-US" sz="2200" dirty="0"/>
              <a:t>is a network scanner created by Gordon Lyon</a:t>
            </a:r>
            <a:r>
              <a:rPr lang="en-US" sz="2200" dirty="0" smtClean="0"/>
              <a:t>.</a:t>
            </a:r>
          </a:p>
          <a:p>
            <a:pPr marL="342900" indent="-342900">
              <a:buAutoNum type="arabicPeriod"/>
            </a:pPr>
            <a:r>
              <a:rPr lang="en-US" sz="2200" dirty="0"/>
              <a:t>Nmap is used to discover hosts and services on a computer network by sending packets and analyzing the responses</a:t>
            </a:r>
            <a:r>
              <a:rPr lang="en-US" sz="2200" dirty="0" smtClean="0"/>
              <a:t>.</a:t>
            </a:r>
          </a:p>
          <a:p>
            <a:pPr marL="342900" indent="-342900">
              <a:buAutoNum type="arabicPeriod"/>
            </a:pPr>
            <a:r>
              <a:rPr lang="en-US" sz="2200" dirty="0"/>
              <a:t>Nmap provides a number of features for probing computer networks, including host discovery and service and operating system detection.</a:t>
            </a:r>
          </a:p>
        </p:txBody>
      </p:sp>
    </p:spTree>
    <p:extLst>
      <p:ext uri="{BB962C8B-B14F-4D97-AF65-F5344CB8AC3E}">
        <p14:creationId xmlns:p14="http://schemas.microsoft.com/office/powerpoint/2010/main" val="313652943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NSLOOK UP	</a:t>
            </a:r>
            <a:endParaRPr lang="en-US" dirty="0"/>
          </a:p>
        </p:txBody>
      </p:sp>
      <p:sp>
        <p:nvSpPr>
          <p:cNvPr id="3" name="Content Placeholder 2"/>
          <p:cNvSpPr>
            <a:spLocks noGrp="1"/>
          </p:cNvSpPr>
          <p:nvPr>
            <p:ph idx="1"/>
          </p:nvPr>
        </p:nvSpPr>
        <p:spPr/>
        <p:txBody>
          <a:bodyPr/>
          <a:lstStyle/>
          <a:p>
            <a:r>
              <a:rPr lang="en-US" dirty="0" err="1"/>
              <a:t>nslookup</a:t>
            </a:r>
            <a:r>
              <a:rPr lang="en-US" dirty="0"/>
              <a:t> is a network administration command-line tool for querying the Domain Name System to obtain the mapping between domain name and IP address, or other DNS </a:t>
            </a:r>
            <a:r>
              <a:rPr lang="en-US" dirty="0" smtClean="0"/>
              <a:t>records</a:t>
            </a:r>
          </a:p>
          <a:p>
            <a:endParaRPr lang="en-US" dirty="0"/>
          </a:p>
          <a:p>
            <a:r>
              <a:rPr lang="en-US" dirty="0" err="1"/>
              <a:t>nslookup</a:t>
            </a:r>
            <a:r>
              <a:rPr lang="en-US" dirty="0"/>
              <a:t> is the name of a program that lets an Internet server administrator or any computer user enter a host name (for example, "whatis.com") and find out the corresponding IP address or domain name system (DNS) record.</a:t>
            </a:r>
          </a:p>
        </p:txBody>
      </p:sp>
    </p:spTree>
    <p:extLst>
      <p:ext uri="{BB962C8B-B14F-4D97-AF65-F5344CB8AC3E}">
        <p14:creationId xmlns:p14="http://schemas.microsoft.com/office/powerpoint/2010/main" val="139186452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 URL (CURL)	</a:t>
            </a:r>
            <a:endParaRPr lang="en-US" dirty="0"/>
          </a:p>
        </p:txBody>
      </p:sp>
      <p:sp>
        <p:nvSpPr>
          <p:cNvPr id="3" name="Content Placeholder 2"/>
          <p:cNvSpPr>
            <a:spLocks noGrp="1"/>
          </p:cNvSpPr>
          <p:nvPr>
            <p:ph idx="1"/>
          </p:nvPr>
        </p:nvSpPr>
        <p:spPr/>
        <p:txBody>
          <a:bodyPr>
            <a:normAutofit fontScale="92500"/>
          </a:bodyPr>
          <a:lstStyle/>
          <a:p>
            <a:r>
              <a:rPr lang="en-US" dirty="0" err="1"/>
              <a:t>cURL</a:t>
            </a:r>
            <a:r>
              <a:rPr lang="en-US" dirty="0"/>
              <a:t> is a computer software project providing a library and command-line tool for transferring data using various network protocols. The name stands for "Client </a:t>
            </a:r>
            <a:r>
              <a:rPr lang="en-US" dirty="0" smtClean="0"/>
              <a:t>URL“</a:t>
            </a:r>
            <a:endParaRPr lang="en-US" dirty="0"/>
          </a:p>
          <a:p>
            <a:r>
              <a:rPr lang="en-US" dirty="0"/>
              <a:t>What is in a curl command?</a:t>
            </a:r>
          </a:p>
          <a:p>
            <a:r>
              <a:rPr lang="en-US" dirty="0" err="1"/>
              <a:t>cURL</a:t>
            </a:r>
            <a:r>
              <a:rPr lang="en-US" dirty="0"/>
              <a:t>, which stands for client URL, is a command line tool that developers use to transfer data to and from a server. At the most fundamental, </a:t>
            </a:r>
            <a:r>
              <a:rPr lang="en-US" dirty="0" err="1"/>
              <a:t>cURL</a:t>
            </a:r>
            <a:r>
              <a:rPr lang="en-US" dirty="0"/>
              <a:t> lets you talk to a server by </a:t>
            </a:r>
            <a:r>
              <a:rPr lang="en-US" b="1" dirty="0"/>
              <a:t>specifying the location (in the form of a URL) and the data you want to send</a:t>
            </a:r>
            <a:r>
              <a:rPr lang="en-US" dirty="0"/>
              <a:t>.</a:t>
            </a:r>
          </a:p>
          <a:p>
            <a:endParaRPr lang="en-US" dirty="0"/>
          </a:p>
        </p:txBody>
      </p:sp>
    </p:spTree>
    <p:extLst>
      <p:ext uri="{BB962C8B-B14F-4D97-AF65-F5344CB8AC3E}">
        <p14:creationId xmlns:p14="http://schemas.microsoft.com/office/powerpoint/2010/main" val="17809999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719280" y="617169"/>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smtClean="0"/>
              <a:t>Penetration testing</a:t>
            </a:r>
            <a:endParaRPr lang="en-US" dirty="0"/>
          </a:p>
        </p:txBody>
      </p:sp>
      <p:pic>
        <p:nvPicPr>
          <p:cNvPr id="2" name="Picture 1"/>
          <p:cNvPicPr>
            <a:picLocks noChangeAspect="1"/>
          </p:cNvPicPr>
          <p:nvPr/>
        </p:nvPicPr>
        <p:blipFill>
          <a:blip r:embed="rId2"/>
          <a:stretch>
            <a:fillRect/>
          </a:stretch>
        </p:blipFill>
        <p:spPr>
          <a:xfrm>
            <a:off x="1909720" y="1792301"/>
            <a:ext cx="8305800" cy="4438650"/>
          </a:xfrm>
          <a:prstGeom prst="rect">
            <a:avLst/>
          </a:prstGeom>
        </p:spPr>
      </p:pic>
    </p:spTree>
    <p:extLst>
      <p:ext uri="{BB962C8B-B14F-4D97-AF65-F5344CB8AC3E}">
        <p14:creationId xmlns:p14="http://schemas.microsoft.com/office/powerpoint/2010/main" val="14689712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719280" y="617169"/>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smtClean="0"/>
              <a:t>Penetration testing phases</a:t>
            </a:r>
            <a:endParaRPr lang="en-US" dirty="0"/>
          </a:p>
        </p:txBody>
      </p:sp>
      <p:pic>
        <p:nvPicPr>
          <p:cNvPr id="4" name="Picture 3"/>
          <p:cNvPicPr>
            <a:picLocks noChangeAspect="1"/>
          </p:cNvPicPr>
          <p:nvPr/>
        </p:nvPicPr>
        <p:blipFill>
          <a:blip r:embed="rId2"/>
          <a:stretch>
            <a:fillRect/>
          </a:stretch>
        </p:blipFill>
        <p:spPr>
          <a:xfrm>
            <a:off x="1122095" y="2095739"/>
            <a:ext cx="9753600" cy="4133850"/>
          </a:xfrm>
          <a:prstGeom prst="rect">
            <a:avLst/>
          </a:prstGeom>
        </p:spPr>
      </p:pic>
    </p:spTree>
    <p:extLst>
      <p:ext uri="{BB962C8B-B14F-4D97-AF65-F5344CB8AC3E}">
        <p14:creationId xmlns:p14="http://schemas.microsoft.com/office/powerpoint/2010/main" val="2886507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DB6CE4-2B13-4715-B5B2-615A55922CA1}"/>
              </a:ext>
            </a:extLst>
          </p:cNvPr>
          <p:cNvSpPr>
            <a:spLocks noGrp="1"/>
          </p:cNvSpPr>
          <p:nvPr>
            <p:ph type="title"/>
          </p:nvPr>
        </p:nvSpPr>
        <p:spPr>
          <a:xfrm>
            <a:off x="1141413" y="448585"/>
            <a:ext cx="9905998" cy="1478570"/>
          </a:xfrm>
        </p:spPr>
        <p:txBody>
          <a:bodyPr>
            <a:normAutofit/>
          </a:bodyPr>
          <a:lstStyle/>
          <a:p>
            <a:r>
              <a:rPr lang="en-US" sz="4400" dirty="0" smtClean="0">
                <a:latin typeface="Rockwell" panose="02060603020205020403" pitchFamily="18" charset="0"/>
              </a:rPr>
              <a:t>THE cia traid</a:t>
            </a:r>
            <a:endParaRPr lang="en-US" sz="4400" dirty="0">
              <a:latin typeface="Rockwell" panose="02060603020205020403" pitchFamily="18" charset="0"/>
            </a:endParaRPr>
          </a:p>
        </p:txBody>
      </p:sp>
      <p:sp>
        <p:nvSpPr>
          <p:cNvPr id="3" name="Content Placeholder 2">
            <a:extLst>
              <a:ext uri="{FF2B5EF4-FFF2-40B4-BE49-F238E27FC236}">
                <a16:creationId xmlns:a16="http://schemas.microsoft.com/office/drawing/2014/main" xmlns="" id="{143F5361-68C0-4BF5-80C8-F1E7BF92B2DB}"/>
              </a:ext>
            </a:extLst>
          </p:cNvPr>
          <p:cNvSpPr>
            <a:spLocks noGrp="1"/>
          </p:cNvSpPr>
          <p:nvPr>
            <p:ph idx="1"/>
          </p:nvPr>
        </p:nvSpPr>
        <p:spPr>
          <a:xfrm>
            <a:off x="1141413" y="1927154"/>
            <a:ext cx="6926346" cy="4781143"/>
          </a:xfrm>
        </p:spPr>
        <p:txBody>
          <a:bodyPr>
            <a:normAutofit lnSpcReduction="10000"/>
          </a:bodyPr>
          <a:lstStyle/>
          <a:p>
            <a:r>
              <a:rPr lang="en-US" dirty="0" smtClean="0"/>
              <a:t>Confidentiality, integrity and availability.</a:t>
            </a:r>
          </a:p>
          <a:p>
            <a:r>
              <a:rPr lang="en-US" b="1" dirty="0"/>
              <a:t>Confidentiality</a:t>
            </a:r>
            <a:r>
              <a:rPr lang="en-US" dirty="0"/>
              <a:t> is roughly equivalent to Confidentiality measures are designed to prevent sensitive information from unauthorized access attempts</a:t>
            </a:r>
            <a:r>
              <a:rPr lang="en-US" dirty="0" smtClean="0"/>
              <a:t>.</a:t>
            </a:r>
          </a:p>
          <a:p>
            <a:r>
              <a:rPr lang="en-US" b="1" dirty="0"/>
              <a:t>Integrity</a:t>
            </a:r>
            <a:r>
              <a:rPr lang="en-US" dirty="0"/>
              <a:t> involves maintaining the consistency, accuracy and trustworthiness of data over its entire lifecycle</a:t>
            </a:r>
            <a:r>
              <a:rPr lang="en-US" dirty="0" smtClean="0"/>
              <a:t>.</a:t>
            </a:r>
          </a:p>
          <a:p>
            <a:r>
              <a:rPr lang="en-US" b="1" dirty="0"/>
              <a:t>Availability</a:t>
            </a:r>
            <a:r>
              <a:rPr lang="en-US" dirty="0"/>
              <a:t> means information should be consistently and readily accessible for authorized parties.</a:t>
            </a:r>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2"/>
          <a:stretch>
            <a:fillRect/>
          </a:stretch>
        </p:blipFill>
        <p:spPr>
          <a:xfrm>
            <a:off x="7868535" y="1927153"/>
            <a:ext cx="3900191" cy="3493061"/>
          </a:xfrm>
          <a:prstGeom prst="rect">
            <a:avLst/>
          </a:prstGeom>
        </p:spPr>
      </p:pic>
    </p:spTree>
    <p:extLst>
      <p:ext uri="{BB962C8B-B14F-4D97-AF65-F5344CB8AC3E}">
        <p14:creationId xmlns:p14="http://schemas.microsoft.com/office/powerpoint/2010/main" val="420468403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719280" y="617169"/>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smtClean="0"/>
              <a:t>Penetration testing types</a:t>
            </a:r>
            <a:endParaRPr lang="en-US" dirty="0"/>
          </a:p>
        </p:txBody>
      </p:sp>
      <p:pic>
        <p:nvPicPr>
          <p:cNvPr id="2" name="Picture 1"/>
          <p:cNvPicPr>
            <a:picLocks noChangeAspect="1"/>
          </p:cNvPicPr>
          <p:nvPr/>
        </p:nvPicPr>
        <p:blipFill>
          <a:blip r:embed="rId2"/>
          <a:stretch>
            <a:fillRect/>
          </a:stretch>
        </p:blipFill>
        <p:spPr>
          <a:xfrm>
            <a:off x="1050320" y="2173723"/>
            <a:ext cx="9363075" cy="3886200"/>
          </a:xfrm>
          <a:prstGeom prst="rect">
            <a:avLst/>
          </a:prstGeom>
        </p:spPr>
      </p:pic>
    </p:spTree>
    <p:extLst>
      <p:ext uri="{BB962C8B-B14F-4D97-AF65-F5344CB8AC3E}">
        <p14:creationId xmlns:p14="http://schemas.microsoft.com/office/powerpoint/2010/main" val="359473212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719280" y="617169"/>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smtClean="0"/>
              <a:t>Penetration testing types</a:t>
            </a:r>
            <a:endParaRPr lang="en-US" dirty="0"/>
          </a:p>
        </p:txBody>
      </p:sp>
      <p:pic>
        <p:nvPicPr>
          <p:cNvPr id="4" name="Picture 3"/>
          <p:cNvPicPr>
            <a:picLocks noChangeAspect="1"/>
          </p:cNvPicPr>
          <p:nvPr/>
        </p:nvPicPr>
        <p:blipFill>
          <a:blip r:embed="rId2"/>
          <a:stretch>
            <a:fillRect/>
          </a:stretch>
        </p:blipFill>
        <p:spPr>
          <a:xfrm>
            <a:off x="1169341" y="1905590"/>
            <a:ext cx="9286875" cy="4438650"/>
          </a:xfrm>
          <a:prstGeom prst="rect">
            <a:avLst/>
          </a:prstGeom>
        </p:spPr>
      </p:pic>
    </p:spTree>
    <p:extLst>
      <p:ext uri="{BB962C8B-B14F-4D97-AF65-F5344CB8AC3E}">
        <p14:creationId xmlns:p14="http://schemas.microsoft.com/office/powerpoint/2010/main" val="270160663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719280" y="617169"/>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smtClean="0"/>
              <a:t>Penetration testing tools</a:t>
            </a:r>
            <a:endParaRPr lang="en-US" dirty="0"/>
          </a:p>
        </p:txBody>
      </p:sp>
      <p:pic>
        <p:nvPicPr>
          <p:cNvPr id="2" name="Picture 1"/>
          <p:cNvPicPr>
            <a:picLocks noChangeAspect="1"/>
          </p:cNvPicPr>
          <p:nvPr/>
        </p:nvPicPr>
        <p:blipFill>
          <a:blip r:embed="rId2"/>
          <a:stretch>
            <a:fillRect/>
          </a:stretch>
        </p:blipFill>
        <p:spPr>
          <a:xfrm>
            <a:off x="1325844" y="1894210"/>
            <a:ext cx="9639300" cy="4267200"/>
          </a:xfrm>
          <a:prstGeom prst="rect">
            <a:avLst/>
          </a:prstGeom>
        </p:spPr>
      </p:pic>
    </p:spTree>
    <p:extLst>
      <p:ext uri="{BB962C8B-B14F-4D97-AF65-F5344CB8AC3E}">
        <p14:creationId xmlns:p14="http://schemas.microsoft.com/office/powerpoint/2010/main" val="247315769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1279" y="2851920"/>
            <a:ext cx="9905998" cy="1478570"/>
          </a:xfrm>
        </p:spPr>
        <p:txBody>
          <a:bodyPr/>
          <a:lstStyle/>
          <a:p>
            <a:pPr algn="ctr"/>
            <a:r>
              <a:rPr lang="en-US" dirty="0" smtClean="0"/>
              <a:t>Cyber Security And Ethical hacking</a:t>
            </a:r>
            <a:endParaRPr lang="en-US" dirty="0"/>
          </a:p>
        </p:txBody>
      </p:sp>
    </p:spTree>
    <p:extLst>
      <p:ext uri="{BB962C8B-B14F-4D97-AF65-F5344CB8AC3E}">
        <p14:creationId xmlns:p14="http://schemas.microsoft.com/office/powerpoint/2010/main" val="307390336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Cyber Security And Ethical hacking</a:t>
            </a:r>
            <a:endParaRPr lang="en-US" dirty="0"/>
          </a:p>
        </p:txBody>
      </p:sp>
      <p:sp>
        <p:nvSpPr>
          <p:cNvPr id="3" name="Content Placeholder 2"/>
          <p:cNvSpPr>
            <a:spLocks noGrp="1"/>
          </p:cNvSpPr>
          <p:nvPr>
            <p:ph idx="1"/>
          </p:nvPr>
        </p:nvSpPr>
        <p:spPr>
          <a:xfrm>
            <a:off x="1141413" y="2249487"/>
            <a:ext cx="3945976" cy="3541714"/>
          </a:xfrm>
        </p:spPr>
        <p:txBody>
          <a:bodyPr>
            <a:normAutofit fontScale="85000" lnSpcReduction="20000"/>
          </a:bodyPr>
          <a:lstStyle/>
          <a:p>
            <a:pPr marL="457200" indent="-457200">
              <a:buAutoNum type="arabicPeriod"/>
            </a:pPr>
            <a:r>
              <a:rPr lang="en-US" dirty="0" smtClean="0"/>
              <a:t>What is Cyber Security.</a:t>
            </a:r>
          </a:p>
          <a:p>
            <a:pPr marL="0" indent="0">
              <a:buNone/>
            </a:pPr>
            <a:r>
              <a:rPr lang="en-US" dirty="0"/>
              <a:t>Computer security, </a:t>
            </a:r>
            <a:r>
              <a:rPr lang="en-US" dirty="0" smtClean="0"/>
              <a:t>cyber security, </a:t>
            </a:r>
            <a:r>
              <a:rPr lang="en-US" dirty="0"/>
              <a:t>or information technology security is the protection of computer systems and networks from information disclosure, theft of or damage to their hardware, software, or electronic data, as well as from the disruption or misdirection of the services they provide.</a:t>
            </a:r>
          </a:p>
        </p:txBody>
      </p:sp>
      <p:pic>
        <p:nvPicPr>
          <p:cNvPr id="4" name="Picture 3"/>
          <p:cNvPicPr>
            <a:picLocks noChangeAspect="1"/>
          </p:cNvPicPr>
          <p:nvPr/>
        </p:nvPicPr>
        <p:blipFill>
          <a:blip r:embed="rId2"/>
          <a:stretch>
            <a:fillRect/>
          </a:stretch>
        </p:blipFill>
        <p:spPr>
          <a:xfrm>
            <a:off x="5227453" y="1892507"/>
            <a:ext cx="6867441" cy="4537957"/>
          </a:xfrm>
          <a:prstGeom prst="rect">
            <a:avLst/>
          </a:prstGeom>
        </p:spPr>
      </p:pic>
    </p:spTree>
    <p:extLst>
      <p:ext uri="{BB962C8B-B14F-4D97-AF65-F5344CB8AC3E}">
        <p14:creationId xmlns:p14="http://schemas.microsoft.com/office/powerpoint/2010/main" val="198024277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Cyber Security and Ethical hacking</a:t>
            </a:r>
            <a:endParaRPr lang="en-US" dirty="0"/>
          </a:p>
        </p:txBody>
      </p:sp>
      <p:sp>
        <p:nvSpPr>
          <p:cNvPr id="3" name="Content Placeholder 2"/>
          <p:cNvSpPr>
            <a:spLocks noGrp="1"/>
          </p:cNvSpPr>
          <p:nvPr>
            <p:ph idx="1"/>
          </p:nvPr>
        </p:nvSpPr>
        <p:spPr>
          <a:xfrm>
            <a:off x="1141413" y="2249487"/>
            <a:ext cx="4854786" cy="3541714"/>
          </a:xfrm>
        </p:spPr>
        <p:txBody>
          <a:bodyPr/>
          <a:lstStyle/>
          <a:p>
            <a:pPr marL="457200" indent="-457200">
              <a:buAutoNum type="arabicPeriod"/>
            </a:pPr>
            <a:r>
              <a:rPr lang="en-US" dirty="0" smtClean="0"/>
              <a:t>What is Ethical hacking</a:t>
            </a:r>
          </a:p>
          <a:p>
            <a:pPr marL="0" indent="0">
              <a:buNone/>
            </a:pPr>
            <a:r>
              <a:rPr lang="en-US" dirty="0"/>
              <a:t>Ethical hacking involves </a:t>
            </a:r>
            <a:r>
              <a:rPr lang="en-US" b="1" dirty="0"/>
              <a:t>an authorized attempt to gain unauthorized access to a computer system, application, or data</a:t>
            </a:r>
            <a:r>
              <a:rPr lang="en-US" dirty="0"/>
              <a:t>. Carrying out an ethical hack involves duplicating strategies and actions of malicious attackers.</a:t>
            </a:r>
            <a:endParaRPr lang="en-US" dirty="0" smtClean="0"/>
          </a:p>
          <a:p>
            <a:endParaRPr lang="en-US" dirty="0"/>
          </a:p>
        </p:txBody>
      </p:sp>
      <p:pic>
        <p:nvPicPr>
          <p:cNvPr id="5" name="Picture 4"/>
          <p:cNvPicPr>
            <a:picLocks noChangeAspect="1"/>
          </p:cNvPicPr>
          <p:nvPr/>
        </p:nvPicPr>
        <p:blipFill>
          <a:blip r:embed="rId2"/>
          <a:stretch>
            <a:fillRect/>
          </a:stretch>
        </p:blipFill>
        <p:spPr>
          <a:xfrm>
            <a:off x="6219904" y="2642317"/>
            <a:ext cx="5550298" cy="2756054"/>
          </a:xfrm>
          <a:prstGeom prst="rect">
            <a:avLst/>
          </a:prstGeom>
        </p:spPr>
      </p:pic>
    </p:spTree>
    <p:extLst>
      <p:ext uri="{BB962C8B-B14F-4D97-AF65-F5344CB8AC3E}">
        <p14:creationId xmlns:p14="http://schemas.microsoft.com/office/powerpoint/2010/main" val="16311293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Kali Linux</a:t>
            </a:r>
            <a:endParaRPr lang="en-US" dirty="0"/>
          </a:p>
        </p:txBody>
      </p:sp>
      <p:pic>
        <p:nvPicPr>
          <p:cNvPr id="4" name="Content Placeholder 3"/>
          <p:cNvPicPr>
            <a:picLocks noGrp="1" noChangeAspect="1"/>
          </p:cNvPicPr>
          <p:nvPr>
            <p:ph idx="1"/>
          </p:nvPr>
        </p:nvPicPr>
        <p:blipFill>
          <a:blip r:embed="rId2"/>
          <a:stretch>
            <a:fillRect/>
          </a:stretch>
        </p:blipFill>
        <p:spPr>
          <a:xfrm>
            <a:off x="1602222" y="1676043"/>
            <a:ext cx="9135909" cy="4997189"/>
          </a:xfrm>
          <a:prstGeom prst="rect">
            <a:avLst/>
          </a:prstGeom>
        </p:spPr>
      </p:pic>
    </p:spTree>
    <p:extLst>
      <p:ext uri="{BB962C8B-B14F-4D97-AF65-F5344CB8AC3E}">
        <p14:creationId xmlns:p14="http://schemas.microsoft.com/office/powerpoint/2010/main" val="400428554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kali Linux</a:t>
            </a:r>
            <a:endParaRPr lang="en-US" dirty="0"/>
          </a:p>
        </p:txBody>
      </p:sp>
      <p:pic>
        <p:nvPicPr>
          <p:cNvPr id="4" name="Content Placeholder 3"/>
          <p:cNvPicPr>
            <a:picLocks noGrp="1" noChangeAspect="1"/>
          </p:cNvPicPr>
          <p:nvPr>
            <p:ph idx="1"/>
          </p:nvPr>
        </p:nvPicPr>
        <p:blipFill>
          <a:blip r:embed="rId2"/>
          <a:stretch>
            <a:fillRect/>
          </a:stretch>
        </p:blipFill>
        <p:spPr>
          <a:xfrm>
            <a:off x="3299090" y="1980468"/>
            <a:ext cx="5590644" cy="4464839"/>
          </a:xfrm>
          <a:prstGeom prst="rect">
            <a:avLst/>
          </a:prstGeom>
        </p:spPr>
      </p:pic>
    </p:spTree>
    <p:extLst>
      <p:ext uri="{BB962C8B-B14F-4D97-AF65-F5344CB8AC3E}">
        <p14:creationId xmlns:p14="http://schemas.microsoft.com/office/powerpoint/2010/main" val="10009611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Proxy chains	</a:t>
            </a:r>
            <a:endParaRPr lang="en-US" dirty="0"/>
          </a:p>
        </p:txBody>
      </p:sp>
      <p:pic>
        <p:nvPicPr>
          <p:cNvPr id="4" name="Content Placeholder 3"/>
          <p:cNvPicPr>
            <a:picLocks noGrp="1" noChangeAspect="1"/>
          </p:cNvPicPr>
          <p:nvPr>
            <p:ph idx="1"/>
          </p:nvPr>
        </p:nvPicPr>
        <p:blipFill>
          <a:blip r:embed="rId2"/>
          <a:stretch>
            <a:fillRect/>
          </a:stretch>
        </p:blipFill>
        <p:spPr>
          <a:xfrm>
            <a:off x="4903774" y="1023688"/>
            <a:ext cx="6409968" cy="5293494"/>
          </a:xfrm>
          <a:prstGeom prst="rect">
            <a:avLst/>
          </a:prstGeom>
        </p:spPr>
      </p:pic>
      <p:sp>
        <p:nvSpPr>
          <p:cNvPr id="5" name="TextBox 4"/>
          <p:cNvSpPr txBox="1"/>
          <p:nvPr/>
        </p:nvSpPr>
        <p:spPr>
          <a:xfrm>
            <a:off x="1060056" y="2840304"/>
            <a:ext cx="3034513" cy="2031325"/>
          </a:xfrm>
          <a:prstGeom prst="rect">
            <a:avLst/>
          </a:prstGeom>
          <a:noFill/>
        </p:spPr>
        <p:txBody>
          <a:bodyPr wrap="square" rtlCol="0">
            <a:spAutoFit/>
          </a:bodyPr>
          <a:lstStyle/>
          <a:p>
            <a:r>
              <a:rPr lang="en-US" dirty="0" smtClean="0"/>
              <a:t>Proxy Chains are basically chain of proxy’s.</a:t>
            </a:r>
          </a:p>
          <a:p>
            <a:endParaRPr lang="en-US" dirty="0" smtClean="0"/>
          </a:p>
          <a:p>
            <a:r>
              <a:rPr lang="en-US" dirty="0" smtClean="0"/>
              <a:t>1. Where Do you use proxy.</a:t>
            </a:r>
          </a:p>
          <a:p>
            <a:r>
              <a:rPr lang="en-US" dirty="0" smtClean="0"/>
              <a:t>Where You Want To Be Anonymous Yourself into wire or network</a:t>
            </a:r>
            <a:endParaRPr lang="en-US" dirty="0"/>
          </a:p>
        </p:txBody>
      </p:sp>
    </p:spTree>
    <p:extLst>
      <p:ext uri="{BB962C8B-B14F-4D97-AF65-F5344CB8AC3E}">
        <p14:creationId xmlns:p14="http://schemas.microsoft.com/office/powerpoint/2010/main" val="364804411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Proxy chains Do.</a:t>
            </a:r>
            <a:endParaRPr lang="en-US" dirty="0"/>
          </a:p>
        </p:txBody>
      </p:sp>
      <p:sp>
        <p:nvSpPr>
          <p:cNvPr id="3" name="Content Placeholder 2"/>
          <p:cNvSpPr>
            <a:spLocks noGrp="1"/>
          </p:cNvSpPr>
          <p:nvPr>
            <p:ph idx="1"/>
          </p:nvPr>
        </p:nvSpPr>
        <p:spPr/>
        <p:txBody>
          <a:bodyPr/>
          <a:lstStyle/>
          <a:p>
            <a:r>
              <a:rPr lang="en-US" dirty="0" smtClean="0"/>
              <a:t>Proxy Chains </a:t>
            </a:r>
            <a:r>
              <a:rPr lang="en-US" dirty="0"/>
              <a:t>is </a:t>
            </a:r>
            <a:r>
              <a:rPr lang="en-US" b="1" dirty="0"/>
              <a:t>a tool that forces any TCP connection made by any given application to go through proxies</a:t>
            </a:r>
            <a:r>
              <a:rPr lang="en-US" dirty="0"/>
              <a:t> like TOR or any other SOCKS4, SOCKS5 or HTTP proxies. ... Essentially, you can use </a:t>
            </a:r>
            <a:r>
              <a:rPr lang="en-US" dirty="0" smtClean="0"/>
              <a:t>Proxy Chains </a:t>
            </a:r>
            <a:r>
              <a:rPr lang="en-US" dirty="0"/>
              <a:t>to run any program through a proxy server.</a:t>
            </a:r>
          </a:p>
        </p:txBody>
      </p:sp>
    </p:spTree>
    <p:extLst>
      <p:ext uri="{BB962C8B-B14F-4D97-AF65-F5344CB8AC3E}">
        <p14:creationId xmlns:p14="http://schemas.microsoft.com/office/powerpoint/2010/main" val="2015270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DB6CE4-2B13-4715-B5B2-615A55922CA1}"/>
              </a:ext>
            </a:extLst>
          </p:cNvPr>
          <p:cNvSpPr>
            <a:spLocks noGrp="1"/>
          </p:cNvSpPr>
          <p:nvPr>
            <p:ph type="title"/>
          </p:nvPr>
        </p:nvSpPr>
        <p:spPr/>
        <p:txBody>
          <a:bodyPr>
            <a:normAutofit/>
          </a:bodyPr>
          <a:lstStyle/>
          <a:p>
            <a:r>
              <a:rPr lang="en-US" sz="4400" dirty="0" smtClean="0"/>
              <a:t>Vulnerability/weakness/bug/loopholes, </a:t>
            </a:r>
            <a:r>
              <a:rPr lang="en-US" sz="4400" dirty="0"/>
              <a:t>Threat and Risk</a:t>
            </a:r>
            <a:endParaRPr lang="en-US" sz="4400" dirty="0">
              <a:latin typeface="Rockwell" panose="02060603020205020403" pitchFamily="18" charset="0"/>
            </a:endParaRPr>
          </a:p>
        </p:txBody>
      </p:sp>
      <p:sp>
        <p:nvSpPr>
          <p:cNvPr id="3" name="Content Placeholder 2">
            <a:extLst>
              <a:ext uri="{FF2B5EF4-FFF2-40B4-BE49-F238E27FC236}">
                <a16:creationId xmlns:a16="http://schemas.microsoft.com/office/drawing/2014/main" xmlns="" id="{143F5361-68C0-4BF5-80C8-F1E7BF92B2DB}"/>
              </a:ext>
            </a:extLst>
          </p:cNvPr>
          <p:cNvSpPr>
            <a:spLocks noGrp="1"/>
          </p:cNvSpPr>
          <p:nvPr>
            <p:ph sz="half" idx="1"/>
          </p:nvPr>
        </p:nvSpPr>
        <p:spPr/>
        <p:txBody>
          <a:bodyPr>
            <a:normAutofit/>
          </a:bodyPr>
          <a:lstStyle/>
          <a:p>
            <a:pPr lvl="1"/>
            <a:r>
              <a:rPr lang="en-US" sz="2400" b="1" dirty="0"/>
              <a:t>Vulnerability</a:t>
            </a:r>
            <a:r>
              <a:rPr lang="en-US" sz="2400" dirty="0"/>
              <a:t> refers to a weakness in your hardware, software, or procedures. It’s a gap through which a outsider can gain access to your assets. In other words, threats exploit vulnerabilities.</a:t>
            </a:r>
            <a:endParaRPr lang="en-US" sz="2400" dirty="0">
              <a:latin typeface="Tahoma" panose="020B0604030504040204" pitchFamily="34" charset="0"/>
              <a:ea typeface="Tahoma" panose="020B0604030504040204" pitchFamily="34" charset="0"/>
              <a:cs typeface="Tahoma" panose="020B0604030504040204" pitchFamily="34" charset="0"/>
            </a:endParaRPr>
          </a:p>
        </p:txBody>
      </p:sp>
      <p:pic>
        <p:nvPicPr>
          <p:cNvPr id="5" name="Content Placeholder 4"/>
          <p:cNvPicPr>
            <a:picLocks noGrp="1" noChangeAspect="1"/>
          </p:cNvPicPr>
          <p:nvPr>
            <p:ph sz="half" idx="2"/>
          </p:nvPr>
        </p:nvPicPr>
        <p:blipFill>
          <a:blip r:embed="rId2"/>
          <a:stretch>
            <a:fillRect/>
          </a:stretch>
        </p:blipFill>
        <p:spPr>
          <a:xfrm>
            <a:off x="6211232" y="2249488"/>
            <a:ext cx="4797148" cy="3541712"/>
          </a:xfrm>
          <a:prstGeom prst="rect">
            <a:avLst/>
          </a:prstGeom>
        </p:spPr>
      </p:pic>
    </p:spTree>
    <p:extLst>
      <p:ext uri="{BB962C8B-B14F-4D97-AF65-F5344CB8AC3E}">
        <p14:creationId xmlns:p14="http://schemas.microsoft.com/office/powerpoint/2010/main" val="139841091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MACCHANGEr</a:t>
            </a:r>
            <a:endParaRPr lang="en-US" dirty="0"/>
          </a:p>
        </p:txBody>
      </p:sp>
      <p:pic>
        <p:nvPicPr>
          <p:cNvPr id="4" name="Content Placeholder 3"/>
          <p:cNvPicPr>
            <a:picLocks noGrp="1" noChangeAspect="1"/>
          </p:cNvPicPr>
          <p:nvPr>
            <p:ph idx="1"/>
          </p:nvPr>
        </p:nvPicPr>
        <p:blipFill>
          <a:blip r:embed="rId2"/>
          <a:stretch>
            <a:fillRect/>
          </a:stretch>
        </p:blipFill>
        <p:spPr>
          <a:xfrm>
            <a:off x="4555816" y="912140"/>
            <a:ext cx="6652273" cy="5453595"/>
          </a:xfrm>
          <a:prstGeom prst="rect">
            <a:avLst/>
          </a:prstGeom>
        </p:spPr>
      </p:pic>
    </p:spTree>
    <p:extLst>
      <p:ext uri="{BB962C8B-B14F-4D97-AF65-F5344CB8AC3E}">
        <p14:creationId xmlns:p14="http://schemas.microsoft.com/office/powerpoint/2010/main" val="103547333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Why Should mac be Unique</a:t>
            </a:r>
            <a:endParaRPr lang="en-US" dirty="0"/>
          </a:p>
        </p:txBody>
      </p:sp>
      <p:pic>
        <p:nvPicPr>
          <p:cNvPr id="5" name="Content Placeholder 4"/>
          <p:cNvPicPr>
            <a:picLocks noGrp="1" noChangeAspect="1"/>
          </p:cNvPicPr>
          <p:nvPr>
            <p:ph idx="1"/>
          </p:nvPr>
        </p:nvPicPr>
        <p:blipFill>
          <a:blip r:embed="rId2"/>
          <a:stretch>
            <a:fillRect/>
          </a:stretch>
        </p:blipFill>
        <p:spPr>
          <a:xfrm>
            <a:off x="2743200" y="1651387"/>
            <a:ext cx="6944907" cy="4932832"/>
          </a:xfrm>
          <a:prstGeom prst="rect">
            <a:avLst/>
          </a:prstGeom>
        </p:spPr>
      </p:pic>
    </p:spTree>
    <p:extLst>
      <p:ext uri="{BB962C8B-B14F-4D97-AF65-F5344CB8AC3E}">
        <p14:creationId xmlns:p14="http://schemas.microsoft.com/office/powerpoint/2010/main" val="388699686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cryptography	</a:t>
            </a:r>
            <a:endParaRPr lang="en-US" dirty="0"/>
          </a:p>
        </p:txBody>
      </p:sp>
      <p:pic>
        <p:nvPicPr>
          <p:cNvPr id="4" name="Content Placeholder 3"/>
          <p:cNvPicPr>
            <a:picLocks noGrp="1" noChangeAspect="1"/>
          </p:cNvPicPr>
          <p:nvPr>
            <p:ph idx="1"/>
          </p:nvPr>
        </p:nvPicPr>
        <p:blipFill>
          <a:blip r:embed="rId2"/>
          <a:stretch>
            <a:fillRect/>
          </a:stretch>
        </p:blipFill>
        <p:spPr>
          <a:xfrm>
            <a:off x="1374780" y="1901628"/>
            <a:ext cx="9163805" cy="4116149"/>
          </a:xfrm>
          <a:prstGeom prst="rect">
            <a:avLst/>
          </a:prstGeom>
        </p:spPr>
      </p:pic>
    </p:spTree>
    <p:extLst>
      <p:ext uri="{BB962C8B-B14F-4D97-AF65-F5344CB8AC3E}">
        <p14:creationId xmlns:p14="http://schemas.microsoft.com/office/powerpoint/2010/main" val="183636675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cryptography	</a:t>
            </a:r>
            <a:endParaRPr lang="en-US" dirty="0"/>
          </a:p>
        </p:txBody>
      </p:sp>
      <p:pic>
        <p:nvPicPr>
          <p:cNvPr id="4" name="Content Placeholder 3"/>
          <p:cNvPicPr>
            <a:picLocks noGrp="1" noChangeAspect="1"/>
          </p:cNvPicPr>
          <p:nvPr>
            <p:ph idx="1"/>
          </p:nvPr>
        </p:nvPicPr>
        <p:blipFill>
          <a:blip r:embed="rId2"/>
          <a:stretch>
            <a:fillRect/>
          </a:stretch>
        </p:blipFill>
        <p:spPr>
          <a:xfrm>
            <a:off x="601194" y="1559927"/>
            <a:ext cx="11334991" cy="5205786"/>
          </a:xfrm>
          <a:prstGeom prst="rect">
            <a:avLst/>
          </a:prstGeom>
        </p:spPr>
      </p:pic>
    </p:spTree>
    <p:extLst>
      <p:ext uri="{BB962C8B-B14F-4D97-AF65-F5344CB8AC3E}">
        <p14:creationId xmlns:p14="http://schemas.microsoft.com/office/powerpoint/2010/main" val="197886977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cryptography</a:t>
            </a:r>
            <a:endParaRPr lang="en-US" dirty="0"/>
          </a:p>
        </p:txBody>
      </p:sp>
      <p:pic>
        <p:nvPicPr>
          <p:cNvPr id="4" name="Content Placeholder 3"/>
          <p:cNvPicPr>
            <a:picLocks noGrp="1" noChangeAspect="1"/>
          </p:cNvPicPr>
          <p:nvPr>
            <p:ph idx="1"/>
          </p:nvPr>
        </p:nvPicPr>
        <p:blipFill>
          <a:blip r:embed="rId2"/>
          <a:stretch>
            <a:fillRect/>
          </a:stretch>
        </p:blipFill>
        <p:spPr>
          <a:xfrm>
            <a:off x="7944202" y="2525004"/>
            <a:ext cx="3486150" cy="2667000"/>
          </a:xfrm>
          <a:prstGeom prst="rect">
            <a:avLst/>
          </a:prstGeom>
        </p:spPr>
      </p:pic>
      <p:sp>
        <p:nvSpPr>
          <p:cNvPr id="5" name="TextBox 4"/>
          <p:cNvSpPr txBox="1"/>
          <p:nvPr/>
        </p:nvSpPr>
        <p:spPr>
          <a:xfrm>
            <a:off x="1812616" y="2662280"/>
            <a:ext cx="4110754" cy="2677656"/>
          </a:xfrm>
          <a:prstGeom prst="rect">
            <a:avLst/>
          </a:prstGeom>
          <a:noFill/>
        </p:spPr>
        <p:txBody>
          <a:bodyPr wrap="square" rtlCol="0">
            <a:spAutoFit/>
          </a:bodyPr>
          <a:lstStyle/>
          <a:p>
            <a:r>
              <a:rPr lang="en-US" sz="2400" dirty="0"/>
              <a:t>Cryptography is a method of protecting information and communications through the use of codes, so that only those for whom the information is intended can read and process it.</a:t>
            </a:r>
          </a:p>
        </p:txBody>
      </p:sp>
    </p:spTree>
    <p:extLst>
      <p:ext uri="{BB962C8B-B14F-4D97-AF65-F5344CB8AC3E}">
        <p14:creationId xmlns:p14="http://schemas.microsoft.com/office/powerpoint/2010/main" val="296810733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cryptography</a:t>
            </a:r>
            <a:endParaRPr lang="en-US" dirty="0"/>
          </a:p>
        </p:txBody>
      </p:sp>
      <p:pic>
        <p:nvPicPr>
          <p:cNvPr id="7" name="Content Placeholder 6"/>
          <p:cNvPicPr>
            <a:picLocks noGrp="1" noChangeAspect="1"/>
          </p:cNvPicPr>
          <p:nvPr>
            <p:ph idx="1"/>
          </p:nvPr>
        </p:nvPicPr>
        <p:blipFill>
          <a:blip r:embed="rId2"/>
          <a:stretch>
            <a:fillRect/>
          </a:stretch>
        </p:blipFill>
        <p:spPr>
          <a:xfrm>
            <a:off x="130630" y="1587231"/>
            <a:ext cx="11951686" cy="4789076"/>
          </a:xfrm>
          <a:prstGeom prst="rect">
            <a:avLst/>
          </a:prstGeom>
        </p:spPr>
      </p:pic>
    </p:spTree>
    <p:extLst>
      <p:ext uri="{BB962C8B-B14F-4D97-AF65-F5344CB8AC3E}">
        <p14:creationId xmlns:p14="http://schemas.microsoft.com/office/powerpoint/2010/main" val="3688470502"/>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cryptography</a:t>
            </a:r>
            <a:endParaRPr lang="en-US" dirty="0"/>
          </a:p>
        </p:txBody>
      </p:sp>
      <p:pic>
        <p:nvPicPr>
          <p:cNvPr id="4" name="Content Placeholder 3"/>
          <p:cNvPicPr>
            <a:picLocks noGrp="1" noChangeAspect="1"/>
          </p:cNvPicPr>
          <p:nvPr>
            <p:ph idx="1"/>
          </p:nvPr>
        </p:nvPicPr>
        <p:blipFill>
          <a:blip r:embed="rId2"/>
          <a:stretch>
            <a:fillRect/>
          </a:stretch>
        </p:blipFill>
        <p:spPr>
          <a:xfrm>
            <a:off x="1310910" y="1794686"/>
            <a:ext cx="8589521" cy="3996514"/>
          </a:xfrm>
          <a:prstGeom prst="rect">
            <a:avLst/>
          </a:prstGeom>
        </p:spPr>
      </p:pic>
    </p:spTree>
    <p:extLst>
      <p:ext uri="{BB962C8B-B14F-4D97-AF65-F5344CB8AC3E}">
        <p14:creationId xmlns:p14="http://schemas.microsoft.com/office/powerpoint/2010/main" val="15851403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cryptography</a:t>
            </a:r>
            <a:endParaRPr lang="en-US" dirty="0"/>
          </a:p>
        </p:txBody>
      </p:sp>
      <p:pic>
        <p:nvPicPr>
          <p:cNvPr id="5" name="Content Placeholder 4"/>
          <p:cNvPicPr>
            <a:picLocks noGrp="1" noChangeAspect="1"/>
          </p:cNvPicPr>
          <p:nvPr>
            <p:ph idx="1"/>
          </p:nvPr>
        </p:nvPicPr>
        <p:blipFill>
          <a:blip r:embed="rId2"/>
          <a:stretch>
            <a:fillRect/>
          </a:stretch>
        </p:blipFill>
        <p:spPr>
          <a:xfrm>
            <a:off x="1286633" y="1937118"/>
            <a:ext cx="8891956" cy="4056382"/>
          </a:xfrm>
          <a:prstGeom prst="rect">
            <a:avLst/>
          </a:prstGeom>
        </p:spPr>
      </p:pic>
    </p:spTree>
    <p:extLst>
      <p:ext uri="{BB962C8B-B14F-4D97-AF65-F5344CB8AC3E}">
        <p14:creationId xmlns:p14="http://schemas.microsoft.com/office/powerpoint/2010/main" val="305146680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cryptography</a:t>
            </a:r>
            <a:endParaRPr lang="en-US" dirty="0"/>
          </a:p>
        </p:txBody>
      </p:sp>
      <p:pic>
        <p:nvPicPr>
          <p:cNvPr id="4" name="Content Placeholder 3"/>
          <p:cNvPicPr>
            <a:picLocks noGrp="1" noChangeAspect="1"/>
          </p:cNvPicPr>
          <p:nvPr>
            <p:ph idx="1"/>
          </p:nvPr>
        </p:nvPicPr>
        <p:blipFill>
          <a:blip r:embed="rId2"/>
          <a:stretch>
            <a:fillRect/>
          </a:stretch>
        </p:blipFill>
        <p:spPr>
          <a:xfrm>
            <a:off x="1532629" y="1971362"/>
            <a:ext cx="9302607" cy="4297268"/>
          </a:xfrm>
          <a:prstGeom prst="rect">
            <a:avLst/>
          </a:prstGeom>
        </p:spPr>
      </p:pic>
    </p:spTree>
    <p:extLst>
      <p:ext uri="{BB962C8B-B14F-4D97-AF65-F5344CB8AC3E}">
        <p14:creationId xmlns:p14="http://schemas.microsoft.com/office/powerpoint/2010/main" val="21140326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cryptography</a:t>
            </a:r>
            <a:endParaRPr lang="en-US" dirty="0"/>
          </a:p>
        </p:txBody>
      </p:sp>
      <p:pic>
        <p:nvPicPr>
          <p:cNvPr id="5" name="Content Placeholder 4"/>
          <p:cNvPicPr>
            <a:picLocks noGrp="1" noChangeAspect="1"/>
          </p:cNvPicPr>
          <p:nvPr>
            <p:ph idx="1"/>
          </p:nvPr>
        </p:nvPicPr>
        <p:blipFill>
          <a:blip r:embed="rId2"/>
          <a:stretch>
            <a:fillRect/>
          </a:stretch>
        </p:blipFill>
        <p:spPr>
          <a:xfrm>
            <a:off x="1141413" y="1719734"/>
            <a:ext cx="8988375" cy="4144294"/>
          </a:xfrm>
          <a:prstGeom prst="rect">
            <a:avLst/>
          </a:prstGeom>
        </p:spPr>
      </p:pic>
    </p:spTree>
    <p:extLst>
      <p:ext uri="{BB962C8B-B14F-4D97-AF65-F5344CB8AC3E}">
        <p14:creationId xmlns:p14="http://schemas.microsoft.com/office/powerpoint/2010/main" val="977365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DB6CE4-2B13-4715-B5B2-615A55922CA1}"/>
              </a:ext>
            </a:extLst>
          </p:cNvPr>
          <p:cNvSpPr>
            <a:spLocks noGrp="1"/>
          </p:cNvSpPr>
          <p:nvPr>
            <p:ph type="title"/>
          </p:nvPr>
        </p:nvSpPr>
        <p:spPr>
          <a:xfrm>
            <a:off x="1141413" y="448585"/>
            <a:ext cx="9905998" cy="1478570"/>
          </a:xfrm>
        </p:spPr>
        <p:txBody>
          <a:bodyPr>
            <a:normAutofit/>
          </a:bodyPr>
          <a:lstStyle/>
          <a:p>
            <a:r>
              <a:rPr lang="en-US" sz="4400" dirty="0" smtClean="0"/>
              <a:t>threats</a:t>
            </a:r>
            <a:endParaRPr lang="en-US" sz="4400" dirty="0">
              <a:latin typeface="Rockwell" panose="02060603020205020403" pitchFamily="18" charset="0"/>
            </a:endParaRPr>
          </a:p>
        </p:txBody>
      </p:sp>
      <p:sp>
        <p:nvSpPr>
          <p:cNvPr id="3" name="Content Placeholder 2">
            <a:extLst>
              <a:ext uri="{FF2B5EF4-FFF2-40B4-BE49-F238E27FC236}">
                <a16:creationId xmlns:a16="http://schemas.microsoft.com/office/drawing/2014/main" xmlns="" id="{143F5361-68C0-4BF5-80C8-F1E7BF92B2DB}"/>
              </a:ext>
            </a:extLst>
          </p:cNvPr>
          <p:cNvSpPr>
            <a:spLocks noGrp="1"/>
          </p:cNvSpPr>
          <p:nvPr>
            <p:ph idx="1"/>
          </p:nvPr>
        </p:nvSpPr>
        <p:spPr>
          <a:xfrm>
            <a:off x="1141412" y="2339849"/>
            <a:ext cx="4061767" cy="3541714"/>
          </a:xfrm>
        </p:spPr>
        <p:txBody>
          <a:bodyPr>
            <a:normAutofit/>
          </a:bodyPr>
          <a:lstStyle/>
          <a:p>
            <a:r>
              <a:rPr lang="en-US" b="1" dirty="0"/>
              <a:t>Threats</a:t>
            </a:r>
            <a:r>
              <a:rPr lang="en-US" dirty="0"/>
              <a:t> have the potential to steal or damage data, disrupt business, or create harm in general.</a:t>
            </a:r>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p:cNvPicPr>
            <a:picLocks noChangeAspect="1"/>
          </p:cNvPicPr>
          <p:nvPr/>
        </p:nvPicPr>
        <p:blipFill>
          <a:blip r:embed="rId2"/>
          <a:stretch>
            <a:fillRect/>
          </a:stretch>
        </p:blipFill>
        <p:spPr>
          <a:xfrm>
            <a:off x="5389295" y="1311041"/>
            <a:ext cx="6326201" cy="4904173"/>
          </a:xfrm>
          <a:prstGeom prst="rect">
            <a:avLst/>
          </a:prstGeom>
        </p:spPr>
      </p:pic>
    </p:spTree>
    <p:extLst>
      <p:ext uri="{BB962C8B-B14F-4D97-AF65-F5344CB8AC3E}">
        <p14:creationId xmlns:p14="http://schemas.microsoft.com/office/powerpoint/2010/main" val="32645695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of cryptography</a:t>
            </a:r>
            <a:endParaRPr lang="en-US" dirty="0"/>
          </a:p>
        </p:txBody>
      </p:sp>
      <p:pic>
        <p:nvPicPr>
          <p:cNvPr id="4" name="Content Placeholder 3"/>
          <p:cNvPicPr>
            <a:picLocks noGrp="1" noChangeAspect="1"/>
          </p:cNvPicPr>
          <p:nvPr>
            <p:ph idx="1"/>
          </p:nvPr>
        </p:nvPicPr>
        <p:blipFill>
          <a:blip r:embed="rId2"/>
          <a:stretch>
            <a:fillRect/>
          </a:stretch>
        </p:blipFill>
        <p:spPr>
          <a:xfrm>
            <a:off x="1285941" y="2184751"/>
            <a:ext cx="9112325" cy="4205061"/>
          </a:xfrm>
          <a:prstGeom prst="rect">
            <a:avLst/>
          </a:prstGeom>
        </p:spPr>
      </p:pic>
    </p:spTree>
    <p:extLst>
      <p:ext uri="{BB962C8B-B14F-4D97-AF65-F5344CB8AC3E}">
        <p14:creationId xmlns:p14="http://schemas.microsoft.com/office/powerpoint/2010/main" val="201198062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Symmetric key cryptography</a:t>
            </a:r>
            <a:endParaRPr lang="en-US" dirty="0"/>
          </a:p>
        </p:txBody>
      </p:sp>
      <p:pic>
        <p:nvPicPr>
          <p:cNvPr id="5" name="Content Placeholder 4"/>
          <p:cNvPicPr>
            <a:picLocks noGrp="1" noChangeAspect="1"/>
          </p:cNvPicPr>
          <p:nvPr>
            <p:ph idx="1"/>
          </p:nvPr>
        </p:nvPicPr>
        <p:blipFill>
          <a:blip r:embed="rId2"/>
          <a:stretch>
            <a:fillRect/>
          </a:stretch>
        </p:blipFill>
        <p:spPr>
          <a:xfrm>
            <a:off x="384472" y="1550081"/>
            <a:ext cx="11086350" cy="5232758"/>
          </a:xfrm>
          <a:prstGeom prst="rect">
            <a:avLst/>
          </a:prstGeom>
        </p:spPr>
      </p:pic>
    </p:spTree>
    <p:extLst>
      <p:ext uri="{BB962C8B-B14F-4D97-AF65-F5344CB8AC3E}">
        <p14:creationId xmlns:p14="http://schemas.microsoft.com/office/powerpoint/2010/main" val="3639560974"/>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Transposition cipher</a:t>
            </a:r>
            <a:endParaRPr lang="en-US" dirty="0"/>
          </a:p>
        </p:txBody>
      </p:sp>
      <p:pic>
        <p:nvPicPr>
          <p:cNvPr id="4" name="Content Placeholder 3"/>
          <p:cNvPicPr>
            <a:picLocks noGrp="1" noChangeAspect="1"/>
          </p:cNvPicPr>
          <p:nvPr>
            <p:ph idx="1"/>
          </p:nvPr>
        </p:nvPicPr>
        <p:blipFill>
          <a:blip r:embed="rId2"/>
          <a:stretch>
            <a:fillRect/>
          </a:stretch>
        </p:blipFill>
        <p:spPr>
          <a:xfrm>
            <a:off x="558738" y="1586754"/>
            <a:ext cx="10578480" cy="5156394"/>
          </a:xfrm>
          <a:prstGeom prst="rect">
            <a:avLst/>
          </a:prstGeom>
        </p:spPr>
      </p:pic>
    </p:spTree>
    <p:extLst>
      <p:ext uri="{BB962C8B-B14F-4D97-AF65-F5344CB8AC3E}">
        <p14:creationId xmlns:p14="http://schemas.microsoft.com/office/powerpoint/2010/main" val="2798983708"/>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0032" y="0"/>
            <a:ext cx="9905998" cy="1478570"/>
          </a:xfrm>
        </p:spPr>
        <p:txBody>
          <a:bodyPr/>
          <a:lstStyle/>
          <a:p>
            <a:r>
              <a:rPr lang="en-US" dirty="0" smtClean="0"/>
              <a:t>Substitution cipher</a:t>
            </a:r>
            <a:endParaRPr lang="en-US" dirty="0"/>
          </a:p>
        </p:txBody>
      </p:sp>
      <p:pic>
        <p:nvPicPr>
          <p:cNvPr id="5" name="Picture 4"/>
          <p:cNvPicPr>
            <a:picLocks noChangeAspect="1"/>
          </p:cNvPicPr>
          <p:nvPr/>
        </p:nvPicPr>
        <p:blipFill>
          <a:blip r:embed="rId2"/>
          <a:stretch>
            <a:fillRect/>
          </a:stretch>
        </p:blipFill>
        <p:spPr>
          <a:xfrm>
            <a:off x="242761" y="3251903"/>
            <a:ext cx="5495602" cy="3324225"/>
          </a:xfrm>
          <a:prstGeom prst="rect">
            <a:avLst/>
          </a:prstGeom>
        </p:spPr>
      </p:pic>
      <p:pic>
        <p:nvPicPr>
          <p:cNvPr id="6" name="Picture 5"/>
          <p:cNvPicPr>
            <a:picLocks noChangeAspect="1"/>
          </p:cNvPicPr>
          <p:nvPr/>
        </p:nvPicPr>
        <p:blipFill>
          <a:blip r:embed="rId3"/>
          <a:stretch>
            <a:fillRect/>
          </a:stretch>
        </p:blipFill>
        <p:spPr>
          <a:xfrm>
            <a:off x="5898092" y="3251904"/>
            <a:ext cx="6168134" cy="3324225"/>
          </a:xfrm>
          <a:prstGeom prst="rect">
            <a:avLst/>
          </a:prstGeom>
        </p:spPr>
      </p:pic>
      <p:sp>
        <p:nvSpPr>
          <p:cNvPr id="7" name="TextBox 6"/>
          <p:cNvSpPr txBox="1"/>
          <p:nvPr/>
        </p:nvSpPr>
        <p:spPr>
          <a:xfrm>
            <a:off x="1020032" y="1249082"/>
            <a:ext cx="10486842" cy="1200329"/>
          </a:xfrm>
          <a:prstGeom prst="rect">
            <a:avLst/>
          </a:prstGeom>
          <a:noFill/>
        </p:spPr>
        <p:txBody>
          <a:bodyPr wrap="square" rtlCol="0">
            <a:spAutoFit/>
          </a:bodyPr>
          <a:lstStyle/>
          <a:p>
            <a:r>
              <a:rPr lang="en-US" dirty="0"/>
              <a:t>Hiding some data is known as encryption. When plain text is encrypted it becomes unreadable and is known as </a:t>
            </a:r>
            <a:r>
              <a:rPr lang="en-US" dirty="0" smtClean="0"/>
              <a:t>cipher text.</a:t>
            </a:r>
          </a:p>
          <a:p>
            <a:r>
              <a:rPr lang="en-US" dirty="0" smtClean="0"/>
              <a:t> </a:t>
            </a:r>
            <a:r>
              <a:rPr lang="en-US" dirty="0"/>
              <a:t>In a Substitution cipher, any character of plain text from the given fixed set of characters is substituted by some other character from the same set depending on a key.</a:t>
            </a:r>
          </a:p>
        </p:txBody>
      </p:sp>
    </p:spTree>
    <p:extLst>
      <p:ext uri="{BB962C8B-B14F-4D97-AF65-F5344CB8AC3E}">
        <p14:creationId xmlns:p14="http://schemas.microsoft.com/office/powerpoint/2010/main" val="21584973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Rot13 </a:t>
            </a:r>
            <a:endParaRPr lang="en-US" dirty="0"/>
          </a:p>
        </p:txBody>
      </p:sp>
      <p:pic>
        <p:nvPicPr>
          <p:cNvPr id="4" name="Content Placeholder 3"/>
          <p:cNvPicPr>
            <a:picLocks noGrp="1" noChangeAspect="1"/>
          </p:cNvPicPr>
          <p:nvPr>
            <p:ph idx="1"/>
          </p:nvPr>
        </p:nvPicPr>
        <p:blipFill>
          <a:blip r:embed="rId2"/>
          <a:stretch>
            <a:fillRect/>
          </a:stretch>
        </p:blipFill>
        <p:spPr>
          <a:xfrm>
            <a:off x="3440183" y="556614"/>
            <a:ext cx="7273672" cy="5949537"/>
          </a:xfrm>
          <a:prstGeom prst="rect">
            <a:avLst/>
          </a:prstGeom>
        </p:spPr>
      </p:pic>
    </p:spTree>
    <p:extLst>
      <p:ext uri="{BB962C8B-B14F-4D97-AF65-F5344CB8AC3E}">
        <p14:creationId xmlns:p14="http://schemas.microsoft.com/office/powerpoint/2010/main" val="893259443"/>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Stream Ciphers</a:t>
            </a:r>
            <a:br>
              <a:rPr lang="en-US" b="1" dirty="0"/>
            </a:br>
            <a:endParaRPr lang="en-US" dirty="0"/>
          </a:p>
        </p:txBody>
      </p:sp>
      <p:sp>
        <p:nvSpPr>
          <p:cNvPr id="3" name="Content Placeholder 2"/>
          <p:cNvSpPr>
            <a:spLocks noGrp="1"/>
          </p:cNvSpPr>
          <p:nvPr>
            <p:ph idx="1"/>
          </p:nvPr>
        </p:nvSpPr>
        <p:spPr>
          <a:xfrm>
            <a:off x="1246609" y="1456467"/>
            <a:ext cx="9905999" cy="5203278"/>
          </a:xfrm>
        </p:spPr>
        <p:txBody>
          <a:bodyPr>
            <a:normAutofit/>
          </a:bodyPr>
          <a:lstStyle/>
          <a:p>
            <a:r>
              <a:rPr lang="en-US" dirty="0" smtClean="0"/>
              <a:t>A Symmetric Or Secret Key Encryption Algorithm that encrypts a single bit at a time. With Stream Cipher The Same Plaint Text Bit or Bytes Will Encrypt to a Different bit Or Byte Every time it is Encrypted</a:t>
            </a:r>
            <a:endParaRPr lang="en-US" dirty="0"/>
          </a:p>
        </p:txBody>
      </p:sp>
      <p:pic>
        <p:nvPicPr>
          <p:cNvPr id="4" name="Picture 3"/>
          <p:cNvPicPr>
            <a:picLocks noChangeAspect="1"/>
          </p:cNvPicPr>
          <p:nvPr/>
        </p:nvPicPr>
        <p:blipFill>
          <a:blip r:embed="rId2"/>
          <a:stretch>
            <a:fillRect/>
          </a:stretch>
        </p:blipFill>
        <p:spPr>
          <a:xfrm>
            <a:off x="8370886" y="2949666"/>
            <a:ext cx="2676525" cy="1428750"/>
          </a:xfrm>
          <a:prstGeom prst="rect">
            <a:avLst/>
          </a:prstGeom>
        </p:spPr>
      </p:pic>
      <p:pic>
        <p:nvPicPr>
          <p:cNvPr id="5" name="Picture 4"/>
          <p:cNvPicPr>
            <a:picLocks noChangeAspect="1"/>
          </p:cNvPicPr>
          <p:nvPr/>
        </p:nvPicPr>
        <p:blipFill>
          <a:blip r:embed="rId3"/>
          <a:stretch>
            <a:fillRect/>
          </a:stretch>
        </p:blipFill>
        <p:spPr>
          <a:xfrm>
            <a:off x="1893536" y="3656402"/>
            <a:ext cx="6042432" cy="2777968"/>
          </a:xfrm>
          <a:prstGeom prst="rect">
            <a:avLst/>
          </a:prstGeom>
        </p:spPr>
      </p:pic>
      <p:pic>
        <p:nvPicPr>
          <p:cNvPr id="7" name="Picture 6"/>
          <p:cNvPicPr>
            <a:picLocks noChangeAspect="1"/>
          </p:cNvPicPr>
          <p:nvPr/>
        </p:nvPicPr>
        <p:blipFill>
          <a:blip r:embed="rId4"/>
          <a:stretch>
            <a:fillRect/>
          </a:stretch>
        </p:blipFill>
        <p:spPr>
          <a:xfrm>
            <a:off x="8294685" y="4700967"/>
            <a:ext cx="2828925" cy="1485900"/>
          </a:xfrm>
          <a:prstGeom prst="rect">
            <a:avLst/>
          </a:prstGeom>
        </p:spPr>
      </p:pic>
    </p:spTree>
    <p:extLst>
      <p:ext uri="{BB962C8B-B14F-4D97-AF65-F5344CB8AC3E}">
        <p14:creationId xmlns:p14="http://schemas.microsoft.com/office/powerpoint/2010/main" val="99778256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Block cipher</a:t>
            </a:r>
            <a:endParaRPr lang="en-US" dirty="0"/>
          </a:p>
        </p:txBody>
      </p:sp>
      <p:pic>
        <p:nvPicPr>
          <p:cNvPr id="3" name="Picture 2"/>
          <p:cNvPicPr>
            <a:picLocks noChangeAspect="1"/>
          </p:cNvPicPr>
          <p:nvPr/>
        </p:nvPicPr>
        <p:blipFill>
          <a:blip r:embed="rId2"/>
          <a:stretch>
            <a:fillRect/>
          </a:stretch>
        </p:blipFill>
        <p:spPr>
          <a:xfrm>
            <a:off x="1432361" y="1949171"/>
            <a:ext cx="9549361" cy="4489374"/>
          </a:xfrm>
          <a:prstGeom prst="rect">
            <a:avLst/>
          </a:prstGeom>
        </p:spPr>
      </p:pic>
    </p:spTree>
    <p:extLst>
      <p:ext uri="{BB962C8B-B14F-4D97-AF65-F5344CB8AC3E}">
        <p14:creationId xmlns:p14="http://schemas.microsoft.com/office/powerpoint/2010/main" val="651106851"/>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7462" y="0"/>
            <a:ext cx="9905998" cy="1478570"/>
          </a:xfrm>
        </p:spPr>
        <p:txBody>
          <a:bodyPr/>
          <a:lstStyle/>
          <a:p>
            <a:r>
              <a:rPr lang="en-US" b="1" dirty="0" smtClean="0"/>
              <a:t>Public key cryptography</a:t>
            </a:r>
            <a:endParaRPr lang="en-US" dirty="0"/>
          </a:p>
        </p:txBody>
      </p:sp>
      <p:sp>
        <p:nvSpPr>
          <p:cNvPr id="3" name="Rectangle 2"/>
          <p:cNvSpPr/>
          <p:nvPr/>
        </p:nvSpPr>
        <p:spPr>
          <a:xfrm>
            <a:off x="1141413" y="2097087"/>
            <a:ext cx="3543876" cy="2308324"/>
          </a:xfrm>
          <a:prstGeom prst="rect">
            <a:avLst/>
          </a:prstGeom>
        </p:spPr>
        <p:txBody>
          <a:bodyPr wrap="square">
            <a:spAutoFit/>
          </a:bodyPr>
          <a:lstStyle/>
          <a:p>
            <a:r>
              <a:rPr lang="en-US" dirty="0">
                <a:latin typeface="urw-din"/>
              </a:rPr>
              <a:t> Asymmetric is a form of Cryptosystem in which encryption and decryption are performed using different keys-Public key (known to everyone) and Private key (Secret key). This is known as </a:t>
            </a:r>
            <a:r>
              <a:rPr lang="en-US" b="1" dirty="0">
                <a:latin typeface="urw-din"/>
              </a:rPr>
              <a:t>Public Key Encryption.</a:t>
            </a:r>
            <a:endParaRPr lang="en-US" dirty="0"/>
          </a:p>
        </p:txBody>
      </p:sp>
      <p:pic>
        <p:nvPicPr>
          <p:cNvPr id="4" name="Picture 3"/>
          <p:cNvPicPr>
            <a:picLocks noChangeAspect="1"/>
          </p:cNvPicPr>
          <p:nvPr/>
        </p:nvPicPr>
        <p:blipFill>
          <a:blip r:embed="rId2"/>
          <a:stretch>
            <a:fillRect/>
          </a:stretch>
        </p:blipFill>
        <p:spPr>
          <a:xfrm>
            <a:off x="4847129" y="2103984"/>
            <a:ext cx="7270188" cy="4349414"/>
          </a:xfrm>
          <a:prstGeom prst="rect">
            <a:avLst/>
          </a:prstGeom>
        </p:spPr>
      </p:pic>
    </p:spTree>
    <p:extLst>
      <p:ext uri="{BB962C8B-B14F-4D97-AF65-F5344CB8AC3E}">
        <p14:creationId xmlns:p14="http://schemas.microsoft.com/office/powerpoint/2010/main" val="3289730268"/>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9965" y="2843827"/>
            <a:ext cx="9905998" cy="1478570"/>
          </a:xfrm>
        </p:spPr>
        <p:txBody>
          <a:bodyPr/>
          <a:lstStyle/>
          <a:p>
            <a:pPr algn="ctr"/>
            <a:r>
              <a:rPr lang="en-US" dirty="0" smtClean="0"/>
              <a:t>Hands On Encryption and decryption using openssl</a:t>
            </a:r>
            <a:endParaRPr lang="en-US" dirty="0"/>
          </a:p>
        </p:txBody>
      </p:sp>
    </p:spTree>
    <p:extLst>
      <p:ext uri="{BB962C8B-B14F-4D97-AF65-F5344CB8AC3E}">
        <p14:creationId xmlns:p14="http://schemas.microsoft.com/office/powerpoint/2010/main" val="152995092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9965" y="2843827"/>
            <a:ext cx="9905998" cy="1478570"/>
          </a:xfrm>
        </p:spPr>
        <p:txBody>
          <a:bodyPr/>
          <a:lstStyle/>
          <a:p>
            <a:pPr algn="ctr"/>
            <a:r>
              <a:rPr lang="en-US" dirty="0" smtClean="0"/>
              <a:t>phishing attack</a:t>
            </a:r>
            <a:endParaRPr lang="en-US" dirty="0"/>
          </a:p>
        </p:txBody>
      </p:sp>
    </p:spTree>
    <p:extLst>
      <p:ext uri="{BB962C8B-B14F-4D97-AF65-F5344CB8AC3E}">
        <p14:creationId xmlns:p14="http://schemas.microsoft.com/office/powerpoint/2010/main" val="34667328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DB6CE4-2B13-4715-B5B2-615A55922CA1}"/>
              </a:ext>
            </a:extLst>
          </p:cNvPr>
          <p:cNvSpPr>
            <a:spLocks noGrp="1"/>
          </p:cNvSpPr>
          <p:nvPr>
            <p:ph type="title"/>
          </p:nvPr>
        </p:nvSpPr>
        <p:spPr>
          <a:xfrm>
            <a:off x="1141413" y="448585"/>
            <a:ext cx="9905998" cy="1478570"/>
          </a:xfrm>
        </p:spPr>
        <p:txBody>
          <a:bodyPr>
            <a:normAutofit/>
          </a:bodyPr>
          <a:lstStyle/>
          <a:p>
            <a:r>
              <a:rPr lang="en-US" sz="4400" dirty="0" smtClean="0"/>
              <a:t>risk</a:t>
            </a:r>
            <a:endParaRPr lang="en-US" sz="4400" dirty="0">
              <a:latin typeface="Rockwell" panose="02060603020205020403" pitchFamily="18" charset="0"/>
            </a:endParaRPr>
          </a:p>
        </p:txBody>
      </p:sp>
      <p:sp>
        <p:nvSpPr>
          <p:cNvPr id="3" name="Content Placeholder 2">
            <a:extLst>
              <a:ext uri="{FF2B5EF4-FFF2-40B4-BE49-F238E27FC236}">
                <a16:creationId xmlns:a16="http://schemas.microsoft.com/office/drawing/2014/main" xmlns="" id="{143F5361-68C0-4BF5-80C8-F1E7BF92B2DB}"/>
              </a:ext>
            </a:extLst>
          </p:cNvPr>
          <p:cNvSpPr>
            <a:spLocks noGrp="1"/>
          </p:cNvSpPr>
          <p:nvPr>
            <p:ph idx="1"/>
          </p:nvPr>
        </p:nvSpPr>
        <p:spPr>
          <a:xfrm>
            <a:off x="1141412" y="2014918"/>
            <a:ext cx="4061767" cy="4200296"/>
          </a:xfrm>
        </p:spPr>
        <p:txBody>
          <a:bodyPr>
            <a:normAutofit/>
          </a:bodyPr>
          <a:lstStyle/>
          <a:p>
            <a:r>
              <a:rPr lang="en-US" b="1" dirty="0" smtClean="0"/>
              <a:t>risk </a:t>
            </a:r>
            <a:r>
              <a:rPr lang="en-US" dirty="0"/>
              <a:t>is the intersection of assets, threats, and vulnerabilities. It’s the </a:t>
            </a:r>
            <a:r>
              <a:rPr lang="en-US" i="1" dirty="0"/>
              <a:t>potential</a:t>
            </a:r>
            <a:r>
              <a:rPr lang="en-US" dirty="0"/>
              <a:t> for loss, damage, or destruction of an asset when a threat takes advantage of a vulnerability. Put another way: </a:t>
            </a:r>
            <a:endParaRPr lang="en-US" dirty="0" smtClean="0"/>
          </a:p>
          <a:p>
            <a:r>
              <a:rPr lang="en-US" dirty="0"/>
              <a:t>Threats + Vulnerability = Risk</a:t>
            </a:r>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2"/>
          <a:stretch>
            <a:fillRect/>
          </a:stretch>
        </p:blipFill>
        <p:spPr>
          <a:xfrm>
            <a:off x="5567321" y="1068275"/>
            <a:ext cx="2503599" cy="1893285"/>
          </a:xfrm>
          <a:prstGeom prst="rect">
            <a:avLst/>
          </a:prstGeom>
        </p:spPr>
      </p:pic>
      <p:pic>
        <p:nvPicPr>
          <p:cNvPr id="6" name="Picture 5"/>
          <p:cNvPicPr>
            <a:picLocks noChangeAspect="1"/>
          </p:cNvPicPr>
          <p:nvPr/>
        </p:nvPicPr>
        <p:blipFill>
          <a:blip r:embed="rId3"/>
          <a:stretch>
            <a:fillRect/>
          </a:stretch>
        </p:blipFill>
        <p:spPr>
          <a:xfrm>
            <a:off x="8933607" y="1023519"/>
            <a:ext cx="2584055" cy="1938041"/>
          </a:xfrm>
          <a:prstGeom prst="rect">
            <a:avLst/>
          </a:prstGeom>
        </p:spPr>
      </p:pic>
      <p:pic>
        <p:nvPicPr>
          <p:cNvPr id="7" name="Picture 6"/>
          <p:cNvPicPr>
            <a:picLocks noChangeAspect="1"/>
          </p:cNvPicPr>
          <p:nvPr/>
        </p:nvPicPr>
        <p:blipFill>
          <a:blip r:embed="rId4"/>
          <a:stretch>
            <a:fillRect/>
          </a:stretch>
        </p:blipFill>
        <p:spPr>
          <a:xfrm>
            <a:off x="5567321" y="3893617"/>
            <a:ext cx="2572894" cy="1908372"/>
          </a:xfrm>
          <a:prstGeom prst="rect">
            <a:avLst/>
          </a:prstGeom>
        </p:spPr>
      </p:pic>
      <p:pic>
        <p:nvPicPr>
          <p:cNvPr id="8" name="Picture 7"/>
          <p:cNvPicPr>
            <a:picLocks noChangeAspect="1"/>
          </p:cNvPicPr>
          <p:nvPr/>
        </p:nvPicPr>
        <p:blipFill>
          <a:blip r:embed="rId5"/>
          <a:stretch>
            <a:fillRect/>
          </a:stretch>
        </p:blipFill>
        <p:spPr>
          <a:xfrm>
            <a:off x="8973704" y="3930718"/>
            <a:ext cx="2503860" cy="1871271"/>
          </a:xfrm>
          <a:prstGeom prst="rect">
            <a:avLst/>
          </a:prstGeom>
        </p:spPr>
      </p:pic>
    </p:spTree>
    <p:extLst>
      <p:ext uri="{BB962C8B-B14F-4D97-AF65-F5344CB8AC3E}">
        <p14:creationId xmlns:p14="http://schemas.microsoft.com/office/powerpoint/2010/main" val="173763324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phishing ATTACK</a:t>
            </a:r>
            <a:endParaRPr lang="en-US" dirty="0"/>
          </a:p>
        </p:txBody>
      </p:sp>
      <p:sp>
        <p:nvSpPr>
          <p:cNvPr id="5" name="Rectangle 4"/>
          <p:cNvSpPr/>
          <p:nvPr/>
        </p:nvSpPr>
        <p:spPr>
          <a:xfrm>
            <a:off x="1203016" y="2740757"/>
            <a:ext cx="4064899" cy="1477328"/>
          </a:xfrm>
          <a:prstGeom prst="rect">
            <a:avLst/>
          </a:prstGeom>
        </p:spPr>
        <p:txBody>
          <a:bodyPr wrap="square">
            <a:spAutoFit/>
          </a:bodyPr>
          <a:lstStyle/>
          <a:p>
            <a:r>
              <a:rPr lang="en-US" b="1" dirty="0">
                <a:latin typeface="arial" panose="020B0604020202020204" pitchFamily="34" charset="0"/>
              </a:rPr>
              <a:t>Phishing</a:t>
            </a:r>
            <a:r>
              <a:rPr lang="en-US" dirty="0">
                <a:latin typeface="arial" panose="020B0604020202020204" pitchFamily="34" charset="0"/>
              </a:rPr>
              <a:t> is a type of social engineering where an attacker sends a fraudulent message designed to trick a human victim into revealing sensitive information ...</a:t>
            </a:r>
            <a:endParaRPr lang="en-US" dirty="0"/>
          </a:p>
        </p:txBody>
      </p:sp>
      <p:pic>
        <p:nvPicPr>
          <p:cNvPr id="3" name="Picture 2"/>
          <p:cNvPicPr>
            <a:picLocks noChangeAspect="1"/>
          </p:cNvPicPr>
          <p:nvPr/>
        </p:nvPicPr>
        <p:blipFill>
          <a:blip r:embed="rId2"/>
          <a:stretch>
            <a:fillRect/>
          </a:stretch>
        </p:blipFill>
        <p:spPr>
          <a:xfrm>
            <a:off x="5698671" y="1567308"/>
            <a:ext cx="6032046" cy="5146455"/>
          </a:xfrm>
          <a:prstGeom prst="rect">
            <a:avLst/>
          </a:prstGeom>
        </p:spPr>
      </p:pic>
    </p:spTree>
    <p:extLst>
      <p:ext uri="{BB962C8B-B14F-4D97-AF65-F5344CB8AC3E}">
        <p14:creationId xmlns:p14="http://schemas.microsoft.com/office/powerpoint/2010/main" val="3113462630"/>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phishing ATTACK</a:t>
            </a:r>
            <a:endParaRPr lang="en-US" dirty="0"/>
          </a:p>
        </p:txBody>
      </p:sp>
      <p:sp>
        <p:nvSpPr>
          <p:cNvPr id="5" name="Rectangle 4"/>
          <p:cNvSpPr/>
          <p:nvPr/>
        </p:nvSpPr>
        <p:spPr>
          <a:xfrm>
            <a:off x="1203016" y="2740757"/>
            <a:ext cx="4064899" cy="1477328"/>
          </a:xfrm>
          <a:prstGeom prst="rect">
            <a:avLst/>
          </a:prstGeom>
        </p:spPr>
        <p:txBody>
          <a:bodyPr wrap="square">
            <a:spAutoFit/>
          </a:bodyPr>
          <a:lstStyle/>
          <a:p>
            <a:r>
              <a:rPr lang="en-US" b="1" dirty="0">
                <a:latin typeface="arial" panose="020B0604020202020204" pitchFamily="34" charset="0"/>
              </a:rPr>
              <a:t>Phishing</a:t>
            </a:r>
            <a:r>
              <a:rPr lang="en-US" dirty="0">
                <a:latin typeface="arial" panose="020B0604020202020204" pitchFamily="34" charset="0"/>
              </a:rPr>
              <a:t> is a type of social engineering where an attacker sends a fraudulent message designed to trick a human victim into revealing sensitive information ...</a:t>
            </a:r>
            <a:endParaRPr lang="en-US" dirty="0"/>
          </a:p>
        </p:txBody>
      </p:sp>
      <p:pic>
        <p:nvPicPr>
          <p:cNvPr id="3" name="Picture 2"/>
          <p:cNvPicPr>
            <a:picLocks noChangeAspect="1"/>
          </p:cNvPicPr>
          <p:nvPr/>
        </p:nvPicPr>
        <p:blipFill>
          <a:blip r:embed="rId2"/>
          <a:stretch>
            <a:fillRect/>
          </a:stretch>
        </p:blipFill>
        <p:spPr>
          <a:xfrm>
            <a:off x="5581650" y="2097088"/>
            <a:ext cx="6172200" cy="3790950"/>
          </a:xfrm>
          <a:prstGeom prst="rect">
            <a:avLst/>
          </a:prstGeom>
        </p:spPr>
      </p:pic>
    </p:spTree>
    <p:extLst>
      <p:ext uri="{BB962C8B-B14F-4D97-AF65-F5344CB8AC3E}">
        <p14:creationId xmlns:p14="http://schemas.microsoft.com/office/powerpoint/2010/main" val="160924153"/>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it works</a:t>
            </a:r>
            <a:endParaRPr lang="en-US" dirty="0"/>
          </a:p>
        </p:txBody>
      </p:sp>
      <p:pic>
        <p:nvPicPr>
          <p:cNvPr id="7" name="Content Placeholder 6"/>
          <p:cNvPicPr>
            <a:picLocks noGrp="1" noChangeAspect="1"/>
          </p:cNvPicPr>
          <p:nvPr>
            <p:ph idx="1"/>
          </p:nvPr>
        </p:nvPicPr>
        <p:blipFill>
          <a:blip r:embed="rId2"/>
          <a:stretch>
            <a:fillRect/>
          </a:stretch>
        </p:blipFill>
        <p:spPr>
          <a:xfrm>
            <a:off x="1488935" y="1809402"/>
            <a:ext cx="8294239" cy="3981798"/>
          </a:xfrm>
          <a:prstGeom prst="rect">
            <a:avLst/>
          </a:prstGeom>
        </p:spPr>
      </p:pic>
    </p:spTree>
    <p:extLst>
      <p:ext uri="{BB962C8B-B14F-4D97-AF65-F5344CB8AC3E}">
        <p14:creationId xmlns:p14="http://schemas.microsoft.com/office/powerpoint/2010/main" val="2869980591"/>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phishing</a:t>
            </a:r>
            <a:endParaRPr lang="en-US" dirty="0"/>
          </a:p>
        </p:txBody>
      </p:sp>
      <p:pic>
        <p:nvPicPr>
          <p:cNvPr id="4" name="Content Placeholder 3"/>
          <p:cNvPicPr>
            <a:picLocks noGrp="1" noChangeAspect="1"/>
          </p:cNvPicPr>
          <p:nvPr>
            <p:ph idx="1"/>
          </p:nvPr>
        </p:nvPicPr>
        <p:blipFill>
          <a:blip r:embed="rId2"/>
          <a:stretch>
            <a:fillRect/>
          </a:stretch>
        </p:blipFill>
        <p:spPr>
          <a:xfrm>
            <a:off x="2629334" y="2284867"/>
            <a:ext cx="6010475" cy="4076931"/>
          </a:xfrm>
          <a:prstGeom prst="rect">
            <a:avLst/>
          </a:prstGeom>
        </p:spPr>
      </p:pic>
    </p:spTree>
    <p:extLst>
      <p:ext uri="{BB962C8B-B14F-4D97-AF65-F5344CB8AC3E}">
        <p14:creationId xmlns:p14="http://schemas.microsoft.com/office/powerpoint/2010/main" val="617468013"/>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9965" y="2843827"/>
            <a:ext cx="9905998" cy="1478570"/>
          </a:xfrm>
        </p:spPr>
        <p:txBody>
          <a:bodyPr/>
          <a:lstStyle/>
          <a:p>
            <a:pPr algn="ctr"/>
            <a:r>
              <a:rPr lang="en-US" dirty="0" smtClean="0"/>
              <a:t>Hands on phishing attack</a:t>
            </a:r>
            <a:endParaRPr lang="en-US" dirty="0"/>
          </a:p>
        </p:txBody>
      </p:sp>
    </p:spTree>
    <p:extLst>
      <p:ext uri="{BB962C8B-B14F-4D97-AF65-F5344CB8AC3E}">
        <p14:creationId xmlns:p14="http://schemas.microsoft.com/office/powerpoint/2010/main" val="282784145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9965" y="2843827"/>
            <a:ext cx="9905998" cy="1478570"/>
          </a:xfrm>
        </p:spPr>
        <p:txBody>
          <a:bodyPr/>
          <a:lstStyle/>
          <a:p>
            <a:pPr algn="ctr"/>
            <a:r>
              <a:rPr lang="en-US" dirty="0" smtClean="0"/>
              <a:t>How to be safe from phishing attack</a:t>
            </a:r>
            <a:endParaRPr lang="en-US" dirty="0"/>
          </a:p>
        </p:txBody>
      </p:sp>
    </p:spTree>
    <p:extLst>
      <p:ext uri="{BB962C8B-B14F-4D97-AF65-F5344CB8AC3E}">
        <p14:creationId xmlns:p14="http://schemas.microsoft.com/office/powerpoint/2010/main" val="2046855838"/>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9965" y="2843827"/>
            <a:ext cx="9905998" cy="1478570"/>
          </a:xfrm>
        </p:spPr>
        <p:txBody>
          <a:bodyPr/>
          <a:lstStyle/>
          <a:p>
            <a:pPr algn="ctr"/>
            <a:r>
              <a:rPr lang="en-US" dirty="0" smtClean="0"/>
              <a:t>Hands on Key logger</a:t>
            </a:r>
            <a:endParaRPr lang="en-US" dirty="0"/>
          </a:p>
        </p:txBody>
      </p:sp>
    </p:spTree>
    <p:extLst>
      <p:ext uri="{BB962C8B-B14F-4D97-AF65-F5344CB8AC3E}">
        <p14:creationId xmlns:p14="http://schemas.microsoft.com/office/powerpoint/2010/main" val="2923794767"/>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921022" y="2807935"/>
            <a:ext cx="6990496" cy="3622872"/>
          </a:xfrm>
          <a:prstGeom prst="rect">
            <a:avLst/>
          </a:prstGeom>
        </p:spPr>
      </p:pic>
      <p:sp>
        <p:nvSpPr>
          <p:cNvPr id="5" name="Rectangle 4"/>
          <p:cNvSpPr/>
          <p:nvPr/>
        </p:nvSpPr>
        <p:spPr>
          <a:xfrm>
            <a:off x="1537487" y="997653"/>
            <a:ext cx="9192552" cy="923330"/>
          </a:xfrm>
          <a:prstGeom prst="rect">
            <a:avLst/>
          </a:prstGeom>
        </p:spPr>
        <p:txBody>
          <a:bodyPr wrap="square">
            <a:spAutoFit/>
          </a:bodyPr>
          <a:lstStyle/>
          <a:p>
            <a:r>
              <a:rPr lang="en-US" dirty="0" smtClean="0">
                <a:latin typeface="Open Sans"/>
              </a:rPr>
              <a:t>Key logger </a:t>
            </a:r>
            <a:r>
              <a:rPr lang="en-US" dirty="0">
                <a:latin typeface="Open Sans"/>
              </a:rPr>
              <a:t>is a malicious computer program that records everything you type on the keyboard and learns the keystroke pattern including words, characters, symbols and sends all the recorded details to the malicious hackers.</a:t>
            </a:r>
            <a:endParaRPr lang="en-US" dirty="0"/>
          </a:p>
        </p:txBody>
      </p:sp>
    </p:spTree>
    <p:extLst>
      <p:ext uri="{BB962C8B-B14F-4D97-AF65-F5344CB8AC3E}">
        <p14:creationId xmlns:p14="http://schemas.microsoft.com/office/powerpoint/2010/main" val="217142271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91119" y="-8471"/>
            <a:ext cx="6190049" cy="6866471"/>
          </a:xfrm>
          <a:prstGeom prst="rect">
            <a:avLst/>
          </a:prstGeom>
        </p:spPr>
      </p:pic>
    </p:spTree>
    <p:extLst>
      <p:ext uri="{BB962C8B-B14F-4D97-AF65-F5344CB8AC3E}">
        <p14:creationId xmlns:p14="http://schemas.microsoft.com/office/powerpoint/2010/main" val="24996113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9965" y="2843827"/>
            <a:ext cx="9905998" cy="1478570"/>
          </a:xfrm>
        </p:spPr>
        <p:txBody>
          <a:bodyPr/>
          <a:lstStyle/>
          <a:p>
            <a:pPr algn="ctr"/>
            <a:r>
              <a:rPr lang="en-US" dirty="0" smtClean="0"/>
              <a:t>packet Sniffing and analysis</a:t>
            </a:r>
            <a:endParaRPr lang="en-US" dirty="0"/>
          </a:p>
        </p:txBody>
      </p:sp>
    </p:spTree>
    <p:extLst>
      <p:ext uri="{BB962C8B-B14F-4D97-AF65-F5344CB8AC3E}">
        <p14:creationId xmlns:p14="http://schemas.microsoft.com/office/powerpoint/2010/main" val="1617313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xmlns="" id="{493D4EDA-58E0-40CC-B3CA-14CDEB349D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xmlns=""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xmlns="" id="{AA9EB0BC-A85E-4C26-B355-5DFCEF6CCB4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xmlns="" id="{3643E56B-BD42-413D-B17D-7958270F5D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xmlns="" id="{96C04F74-9467-4FA5-95DC-8D481A29740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xmlns="" id="{D73DE1C3-5C37-42E9-A3F0-256F1938327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xmlns="" id="{4A2E7EC3-E07C-46CE-9B25-41865A5068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C02C5318-1A1E-49D0-B2E2-A4B0FA9E8A40}"/>
              </a:ext>
            </a:extLst>
          </p:cNvPr>
          <p:cNvSpPr>
            <a:spLocks noGrp="1"/>
          </p:cNvSpPr>
          <p:nvPr>
            <p:ph type="ctrTitle"/>
          </p:nvPr>
        </p:nvSpPr>
        <p:spPr>
          <a:xfrm>
            <a:off x="581191" y="4572000"/>
            <a:ext cx="10993549" cy="895244"/>
          </a:xfrm>
        </p:spPr>
        <p:txBody>
          <a:bodyPr>
            <a:noAutofit/>
          </a:bodyPr>
          <a:lstStyle/>
          <a:p>
            <a:r>
              <a:rPr lang="en-US" sz="5500" dirty="0" smtClean="0">
                <a:solidFill>
                  <a:schemeClr val="bg1"/>
                </a:solidFill>
              </a:rPr>
              <a:t>INTRODUCTION TO CYBERSECURITY</a:t>
            </a:r>
            <a:endParaRPr lang="en-US" sz="5500" dirty="0">
              <a:solidFill>
                <a:schemeClr val="bg1"/>
              </a:solidFill>
            </a:endParaRPr>
          </a:p>
        </p:txBody>
      </p:sp>
      <p:sp>
        <p:nvSpPr>
          <p:cNvPr id="3" name="Subtitle 2">
            <a:extLst>
              <a:ext uri="{FF2B5EF4-FFF2-40B4-BE49-F238E27FC236}">
                <a16:creationId xmlns:a16="http://schemas.microsoft.com/office/drawing/2014/main" xmlns="" id="{48B6CF59-4E5B-494D-A2F7-97ADD01E6497}"/>
              </a:ext>
            </a:extLst>
          </p:cNvPr>
          <p:cNvSpPr>
            <a:spLocks noGrp="1"/>
          </p:cNvSpPr>
          <p:nvPr>
            <p:ph type="subTitle" idx="1"/>
          </p:nvPr>
        </p:nvSpPr>
        <p:spPr>
          <a:xfrm>
            <a:off x="581194" y="5467246"/>
            <a:ext cx="10993546" cy="484822"/>
          </a:xfrm>
        </p:spPr>
        <p:txBody>
          <a:bodyPr>
            <a:normAutofit/>
          </a:bodyPr>
          <a:lstStyle/>
          <a:p>
            <a:r>
              <a:rPr lang="en-US" dirty="0" smtClean="0">
                <a:solidFill>
                  <a:srgbClr val="7CEBFF"/>
                </a:solidFill>
              </a:rPr>
              <a:t>Thank you</a:t>
            </a:r>
            <a:endParaRPr lang="en-US" dirty="0">
              <a:solidFill>
                <a:srgbClr val="7CEBFF"/>
              </a:solidFill>
            </a:endParaRPr>
          </a:p>
        </p:txBody>
      </p:sp>
    </p:spTree>
    <p:extLst>
      <p:ext uri="{BB962C8B-B14F-4D97-AF65-F5344CB8AC3E}">
        <p14:creationId xmlns:p14="http://schemas.microsoft.com/office/powerpoint/2010/main" val="35910245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packet sniffing</a:t>
            </a:r>
            <a:endParaRPr lang="en-US" dirty="0"/>
          </a:p>
        </p:txBody>
      </p:sp>
      <p:sp>
        <p:nvSpPr>
          <p:cNvPr id="3" name="Content Placeholder 2"/>
          <p:cNvSpPr>
            <a:spLocks noGrp="1"/>
          </p:cNvSpPr>
          <p:nvPr>
            <p:ph idx="1"/>
          </p:nvPr>
        </p:nvSpPr>
        <p:spPr/>
        <p:txBody>
          <a:bodyPr>
            <a:normAutofit fontScale="92500"/>
          </a:bodyPr>
          <a:lstStyle/>
          <a:p>
            <a:r>
              <a:rPr lang="en-US" dirty="0"/>
              <a:t>When any data has to be transmitted over the computer network, it is broken down into smaller units at the sender’s node called </a:t>
            </a:r>
            <a:r>
              <a:rPr lang="en-US" i="1" dirty="0"/>
              <a:t>data packets</a:t>
            </a:r>
            <a:r>
              <a:rPr lang="en-US" dirty="0"/>
              <a:t> and reassembled at receiver’s node in original format. It is the </a:t>
            </a:r>
            <a:r>
              <a:rPr lang="en-US" i="1" dirty="0"/>
              <a:t>smallest unit</a:t>
            </a:r>
            <a:r>
              <a:rPr lang="en-US" dirty="0"/>
              <a:t> of communication over a computer network. It is also called a block, a segment, a datagram or a cell. The act of capturing data packet across the computer network is called </a:t>
            </a:r>
            <a:r>
              <a:rPr lang="en-US" b="1" dirty="0"/>
              <a:t>packet sniffing</a:t>
            </a:r>
            <a:r>
              <a:rPr lang="en-US" dirty="0"/>
              <a:t>. It is similar to as wire tapping to a telephone network. It is mostly used by</a:t>
            </a:r>
            <a:r>
              <a:rPr lang="en-US" i="1" dirty="0"/>
              <a:t> crackers and hackers</a:t>
            </a:r>
            <a:r>
              <a:rPr lang="en-US" dirty="0"/>
              <a:t> to collect information illegally about network. It is also used by </a:t>
            </a:r>
            <a:r>
              <a:rPr lang="en-US" i="1" dirty="0"/>
              <a:t>ISPs, advertisers and governments</a:t>
            </a:r>
            <a:r>
              <a:rPr lang="en-US" dirty="0"/>
              <a:t>.</a:t>
            </a:r>
          </a:p>
        </p:txBody>
      </p:sp>
    </p:spTree>
    <p:extLst>
      <p:ext uri="{BB962C8B-B14F-4D97-AF65-F5344CB8AC3E}">
        <p14:creationId xmlns:p14="http://schemas.microsoft.com/office/powerpoint/2010/main" val="158530778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Injection</a:t>
            </a:r>
            <a:endParaRPr lang="en-US" dirty="0"/>
          </a:p>
        </p:txBody>
      </p:sp>
      <p:sp>
        <p:nvSpPr>
          <p:cNvPr id="3" name="Content Placeholder 2"/>
          <p:cNvSpPr>
            <a:spLocks noGrp="1"/>
          </p:cNvSpPr>
          <p:nvPr>
            <p:ph idx="1"/>
          </p:nvPr>
        </p:nvSpPr>
        <p:spPr>
          <a:xfrm>
            <a:off x="1141412" y="2249486"/>
            <a:ext cx="9905999" cy="4086577"/>
          </a:xfrm>
        </p:spPr>
        <p:txBody>
          <a:bodyPr>
            <a:normAutofit/>
          </a:bodyPr>
          <a:lstStyle/>
          <a:p>
            <a:r>
              <a:rPr lang="en-US" dirty="0"/>
              <a:t>SQL injection is a code injection technique that might destroy your database.</a:t>
            </a:r>
          </a:p>
          <a:p>
            <a:r>
              <a:rPr lang="en-US" dirty="0"/>
              <a:t>SQL injection is one of the most common web hacking techniques.</a:t>
            </a:r>
          </a:p>
          <a:p>
            <a:r>
              <a:rPr lang="en-US" dirty="0"/>
              <a:t>SQL injection is the placement of malicious code in SQL statements, via web page </a:t>
            </a:r>
            <a:r>
              <a:rPr lang="en-US" dirty="0" smtClean="0"/>
              <a:t>input.</a:t>
            </a:r>
          </a:p>
          <a:p>
            <a:r>
              <a:rPr lang="en-US" dirty="0" smtClean="0"/>
              <a:t>SQL </a:t>
            </a:r>
            <a:r>
              <a:rPr lang="en-US" dirty="0"/>
              <a:t>injection usually occurs when you ask a user for input, like their username/</a:t>
            </a:r>
            <a:r>
              <a:rPr lang="en-US" dirty="0" err="1"/>
              <a:t>userid</a:t>
            </a:r>
            <a:r>
              <a:rPr lang="en-US" dirty="0"/>
              <a:t>, and instead of a name/id, the user gives you an SQL statement that you will </a:t>
            </a:r>
            <a:r>
              <a:rPr lang="en-US" b="1" dirty="0"/>
              <a:t>unknowingly</a:t>
            </a:r>
            <a:r>
              <a:rPr lang="en-US" dirty="0"/>
              <a:t> run on your database.</a:t>
            </a:r>
          </a:p>
          <a:p>
            <a:endParaRPr lang="en-US" dirty="0"/>
          </a:p>
        </p:txBody>
      </p:sp>
    </p:spTree>
    <p:extLst>
      <p:ext uri="{BB962C8B-B14F-4D97-AF65-F5344CB8AC3E}">
        <p14:creationId xmlns:p14="http://schemas.microsoft.com/office/powerpoint/2010/main" val="163383533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Injection attack</a:t>
            </a:r>
            <a:endParaRPr lang="en-US" dirty="0"/>
          </a:p>
        </p:txBody>
      </p:sp>
      <p:pic>
        <p:nvPicPr>
          <p:cNvPr id="4" name="Content Placeholder 3"/>
          <p:cNvPicPr>
            <a:picLocks noGrp="1" noChangeAspect="1"/>
          </p:cNvPicPr>
          <p:nvPr>
            <p:ph idx="1"/>
          </p:nvPr>
        </p:nvPicPr>
        <p:blipFill>
          <a:blip r:embed="rId2"/>
          <a:stretch>
            <a:fillRect/>
          </a:stretch>
        </p:blipFill>
        <p:spPr>
          <a:xfrm>
            <a:off x="922493" y="1802111"/>
            <a:ext cx="10721946" cy="4806819"/>
          </a:xfrm>
          <a:prstGeom prst="rect">
            <a:avLst/>
          </a:prstGeom>
        </p:spPr>
      </p:pic>
    </p:spTree>
    <p:extLst>
      <p:ext uri="{BB962C8B-B14F-4D97-AF65-F5344CB8AC3E}">
        <p14:creationId xmlns:p14="http://schemas.microsoft.com/office/powerpoint/2010/main" val="223354549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Injection attack – Non technical explanation</a:t>
            </a:r>
            <a:endParaRPr lang="en-US" dirty="0"/>
          </a:p>
        </p:txBody>
      </p:sp>
      <p:pic>
        <p:nvPicPr>
          <p:cNvPr id="5" name="Content Placeholder 4"/>
          <p:cNvPicPr>
            <a:picLocks noGrp="1" noChangeAspect="1"/>
          </p:cNvPicPr>
          <p:nvPr>
            <p:ph idx="1"/>
          </p:nvPr>
        </p:nvPicPr>
        <p:blipFill>
          <a:blip r:embed="rId2"/>
          <a:stretch>
            <a:fillRect/>
          </a:stretch>
        </p:blipFill>
        <p:spPr>
          <a:xfrm>
            <a:off x="1046911" y="2209026"/>
            <a:ext cx="10499197" cy="4296969"/>
          </a:xfrm>
          <a:prstGeom prst="rect">
            <a:avLst/>
          </a:prstGeom>
        </p:spPr>
      </p:pic>
    </p:spTree>
    <p:extLst>
      <p:ext uri="{BB962C8B-B14F-4D97-AF65-F5344CB8AC3E}">
        <p14:creationId xmlns:p14="http://schemas.microsoft.com/office/powerpoint/2010/main" val="9740798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Injection attack – Non technical </a:t>
            </a:r>
            <a:r>
              <a:rPr lang="en-US" dirty="0" smtClean="0"/>
              <a:t>explanation</a:t>
            </a:r>
            <a:endParaRPr lang="en-US" dirty="0"/>
          </a:p>
        </p:txBody>
      </p:sp>
      <p:pic>
        <p:nvPicPr>
          <p:cNvPr id="4" name="Content Placeholder 3"/>
          <p:cNvPicPr>
            <a:picLocks noGrp="1" noChangeAspect="1"/>
          </p:cNvPicPr>
          <p:nvPr>
            <p:ph idx="1"/>
          </p:nvPr>
        </p:nvPicPr>
        <p:blipFill>
          <a:blip r:embed="rId2"/>
          <a:stretch>
            <a:fillRect/>
          </a:stretch>
        </p:blipFill>
        <p:spPr>
          <a:xfrm>
            <a:off x="785644" y="2097088"/>
            <a:ext cx="10735650" cy="4345521"/>
          </a:xfrm>
          <a:prstGeom prst="rect">
            <a:avLst/>
          </a:prstGeom>
        </p:spPr>
      </p:pic>
    </p:spTree>
    <p:extLst>
      <p:ext uri="{BB962C8B-B14F-4D97-AF65-F5344CB8AC3E}">
        <p14:creationId xmlns:p14="http://schemas.microsoft.com/office/powerpoint/2010/main" val="70577368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Injection attack – Non technical </a:t>
            </a:r>
            <a:r>
              <a:rPr lang="en-US" dirty="0" smtClean="0"/>
              <a:t>explanation</a:t>
            </a:r>
            <a:endParaRPr lang="en-US" dirty="0"/>
          </a:p>
        </p:txBody>
      </p:sp>
      <p:pic>
        <p:nvPicPr>
          <p:cNvPr id="5" name="Content Placeholder 4"/>
          <p:cNvPicPr>
            <a:picLocks noGrp="1" noChangeAspect="1"/>
          </p:cNvPicPr>
          <p:nvPr>
            <p:ph idx="1"/>
          </p:nvPr>
        </p:nvPicPr>
        <p:blipFill>
          <a:blip r:embed="rId2"/>
          <a:stretch>
            <a:fillRect/>
          </a:stretch>
        </p:blipFill>
        <p:spPr>
          <a:xfrm>
            <a:off x="1007582" y="2184751"/>
            <a:ext cx="10173660" cy="4410257"/>
          </a:xfrm>
          <a:prstGeom prst="rect">
            <a:avLst/>
          </a:prstGeom>
        </p:spPr>
      </p:pic>
    </p:spTree>
    <p:extLst>
      <p:ext uri="{BB962C8B-B14F-4D97-AF65-F5344CB8AC3E}">
        <p14:creationId xmlns:p14="http://schemas.microsoft.com/office/powerpoint/2010/main" val="268757338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Injection attack – Non technical </a:t>
            </a:r>
            <a:r>
              <a:rPr lang="en-US" dirty="0" smtClean="0"/>
              <a:t>explanation</a:t>
            </a:r>
            <a:endParaRPr lang="en-US" dirty="0"/>
          </a:p>
        </p:txBody>
      </p:sp>
      <p:pic>
        <p:nvPicPr>
          <p:cNvPr id="4" name="Content Placeholder 3"/>
          <p:cNvPicPr>
            <a:picLocks noGrp="1" noChangeAspect="1"/>
          </p:cNvPicPr>
          <p:nvPr>
            <p:ph idx="1"/>
          </p:nvPr>
        </p:nvPicPr>
        <p:blipFill>
          <a:blip r:embed="rId2"/>
          <a:stretch>
            <a:fillRect/>
          </a:stretch>
        </p:blipFill>
        <p:spPr>
          <a:xfrm>
            <a:off x="1554079" y="2249585"/>
            <a:ext cx="9986651" cy="4099965"/>
          </a:xfrm>
          <a:prstGeom prst="rect">
            <a:avLst/>
          </a:prstGeom>
        </p:spPr>
      </p:pic>
    </p:spTree>
    <p:extLst>
      <p:ext uri="{BB962C8B-B14F-4D97-AF65-F5344CB8AC3E}">
        <p14:creationId xmlns:p14="http://schemas.microsoft.com/office/powerpoint/2010/main" val="56588224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Steganography</a:t>
            </a:r>
            <a:endParaRPr lang="en-US" dirty="0"/>
          </a:p>
        </p:txBody>
      </p:sp>
      <p:sp>
        <p:nvSpPr>
          <p:cNvPr id="3" name="Content Placeholder 2"/>
          <p:cNvSpPr>
            <a:spLocks noGrp="1"/>
          </p:cNvSpPr>
          <p:nvPr>
            <p:ph idx="1"/>
          </p:nvPr>
        </p:nvSpPr>
        <p:spPr/>
        <p:txBody>
          <a:bodyPr/>
          <a:lstStyle/>
          <a:p>
            <a:r>
              <a:rPr lang="en-US" b="1" dirty="0"/>
              <a:t>What is Steganography?</a:t>
            </a:r>
            <a:endParaRPr lang="en-US" dirty="0"/>
          </a:p>
          <a:p>
            <a:r>
              <a:rPr lang="en-US" dirty="0"/>
              <a:t>Steganography is the art and science of embedding secret messages in a cover message in such a way that no one, apart from the sender and intended recipient, suspects the existence of the message</a:t>
            </a:r>
          </a:p>
        </p:txBody>
      </p:sp>
      <p:pic>
        <p:nvPicPr>
          <p:cNvPr id="4" name="Picture 3"/>
          <p:cNvPicPr>
            <a:picLocks noChangeAspect="1"/>
          </p:cNvPicPr>
          <p:nvPr/>
        </p:nvPicPr>
        <p:blipFill>
          <a:blip r:embed="rId2"/>
          <a:stretch>
            <a:fillRect/>
          </a:stretch>
        </p:blipFill>
        <p:spPr>
          <a:xfrm>
            <a:off x="3559807" y="4194284"/>
            <a:ext cx="5069208" cy="2493783"/>
          </a:xfrm>
          <a:prstGeom prst="rect">
            <a:avLst/>
          </a:prstGeom>
        </p:spPr>
      </p:pic>
    </p:spTree>
    <p:extLst>
      <p:ext uri="{BB962C8B-B14F-4D97-AF65-F5344CB8AC3E}">
        <p14:creationId xmlns:p14="http://schemas.microsoft.com/office/powerpoint/2010/main" val="194162330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How is Steganography different from Cryptography?</a:t>
            </a:r>
            <a:r>
              <a:rPr lang="en-US" dirty="0"/>
              <a:t/>
            </a:r>
            <a:br>
              <a:rPr lang="en-US" dirty="0"/>
            </a:br>
            <a:endParaRPr lang="en-US" dirty="0"/>
          </a:p>
        </p:txBody>
      </p:sp>
      <p:sp>
        <p:nvSpPr>
          <p:cNvPr id="3" name="Content Placeholder 2"/>
          <p:cNvSpPr>
            <a:spLocks noGrp="1"/>
          </p:cNvSpPr>
          <p:nvPr>
            <p:ph idx="1"/>
          </p:nvPr>
        </p:nvSpPr>
        <p:spPr>
          <a:xfrm>
            <a:off x="1141412" y="2249487"/>
            <a:ext cx="9905999" cy="4353614"/>
          </a:xfrm>
        </p:spPr>
        <p:txBody>
          <a:bodyPr>
            <a:normAutofit/>
          </a:bodyPr>
          <a:lstStyle/>
          <a:p>
            <a:r>
              <a:rPr lang="en-US" dirty="0">
                <a:hlinkClick r:id="rId2"/>
              </a:rPr>
              <a:t>Cryptography</a:t>
            </a:r>
            <a:r>
              <a:rPr lang="en-US" dirty="0"/>
              <a:t> changes the information to </a:t>
            </a:r>
            <a:r>
              <a:rPr lang="en-US" dirty="0" err="1"/>
              <a:t>ciphertext</a:t>
            </a:r>
            <a:r>
              <a:rPr lang="en-US" dirty="0"/>
              <a:t> which cannot be understood without a decryption key. So, if someone were to intercept this encrypted message, they could easily see that some form of </a:t>
            </a:r>
            <a:r>
              <a:rPr lang="en-US" dirty="0">
                <a:hlinkClick r:id="rId3"/>
              </a:rPr>
              <a:t>encryption</a:t>
            </a:r>
            <a:r>
              <a:rPr lang="en-US" dirty="0"/>
              <a:t> had been applied. On the other hand, steganography does not change the format of the information but it conceals the existence of the message. </a:t>
            </a:r>
            <a:endParaRPr lang="en-US" dirty="0" smtClean="0"/>
          </a:p>
          <a:p>
            <a:r>
              <a:rPr lang="en-US" dirty="0"/>
              <a:t>So, in other words, steganography is more discreet than cryptography when we want to send confidential information. The downside being, the hidden message is easier to extract if the presence of secret is discovered.</a:t>
            </a:r>
          </a:p>
        </p:txBody>
      </p:sp>
    </p:spTree>
    <p:extLst>
      <p:ext uri="{BB962C8B-B14F-4D97-AF65-F5344CB8AC3E}">
        <p14:creationId xmlns:p14="http://schemas.microsoft.com/office/powerpoint/2010/main" val="139132496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Steganography Techniques</a:t>
            </a:r>
            <a:r>
              <a:rPr lang="en-US" dirty="0"/>
              <a:t/>
            </a:r>
            <a:br>
              <a:rPr lang="en-US" dirty="0"/>
            </a:br>
            <a:endParaRPr lang="en-US" dirty="0"/>
          </a:p>
        </p:txBody>
      </p:sp>
      <p:sp>
        <p:nvSpPr>
          <p:cNvPr id="3" name="Content Placeholder 2"/>
          <p:cNvSpPr>
            <a:spLocks noGrp="1"/>
          </p:cNvSpPr>
          <p:nvPr>
            <p:ph idx="1"/>
          </p:nvPr>
        </p:nvSpPr>
        <p:spPr/>
        <p:txBody>
          <a:bodyPr/>
          <a:lstStyle/>
          <a:p>
            <a:r>
              <a:rPr lang="en-US" dirty="0"/>
              <a:t>Text Steganography</a:t>
            </a:r>
          </a:p>
          <a:p>
            <a:r>
              <a:rPr lang="en-US" dirty="0"/>
              <a:t>Image Steganography</a:t>
            </a:r>
          </a:p>
          <a:p>
            <a:r>
              <a:rPr lang="en-US" dirty="0"/>
              <a:t>Video Steganography</a:t>
            </a:r>
          </a:p>
          <a:p>
            <a:r>
              <a:rPr lang="en-US" dirty="0"/>
              <a:t>Audio Steganography</a:t>
            </a:r>
          </a:p>
          <a:p>
            <a:r>
              <a:rPr lang="en-US" dirty="0"/>
              <a:t>Network Steganography</a:t>
            </a:r>
          </a:p>
          <a:p>
            <a:endParaRPr lang="en-US" dirty="0"/>
          </a:p>
        </p:txBody>
      </p:sp>
    </p:spTree>
    <p:extLst>
      <p:ext uri="{BB962C8B-B14F-4D97-AF65-F5344CB8AC3E}">
        <p14:creationId xmlns:p14="http://schemas.microsoft.com/office/powerpoint/2010/main" val="4009684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xmlns="" id="{493D4EDA-58E0-40CC-B3CA-14CDEB349D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xmlns=""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xmlns="" id="{AA9EB0BC-A85E-4C26-B355-5DFCEF6CCB4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xmlns="" id="{3643E56B-BD42-413D-B17D-7958270F5D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xmlns="" id="{96C04F74-9467-4FA5-95DC-8D481A29740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xmlns="" id="{D73DE1C3-5C37-42E9-A3F0-256F1938327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xmlns="" id="{4A2E7EC3-E07C-46CE-9B25-41865A5068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C02C5318-1A1E-49D0-B2E2-A4B0FA9E8A40}"/>
              </a:ext>
            </a:extLst>
          </p:cNvPr>
          <p:cNvSpPr>
            <a:spLocks noGrp="1"/>
          </p:cNvSpPr>
          <p:nvPr>
            <p:ph type="ctrTitle"/>
          </p:nvPr>
        </p:nvSpPr>
        <p:spPr>
          <a:xfrm>
            <a:off x="581191" y="4572000"/>
            <a:ext cx="10993549" cy="895244"/>
          </a:xfrm>
        </p:spPr>
        <p:txBody>
          <a:bodyPr>
            <a:noAutofit/>
          </a:bodyPr>
          <a:lstStyle/>
          <a:p>
            <a:r>
              <a:rPr lang="en-US" sz="6000" dirty="0" smtClean="0"/>
              <a:t>Scenario of cyber attack </a:t>
            </a:r>
            <a:endParaRPr lang="en-US" sz="5500" dirty="0">
              <a:solidFill>
                <a:schemeClr val="bg1"/>
              </a:solidFill>
            </a:endParaRPr>
          </a:p>
        </p:txBody>
      </p:sp>
      <p:sp>
        <p:nvSpPr>
          <p:cNvPr id="3" name="Subtitle 2">
            <a:extLst>
              <a:ext uri="{FF2B5EF4-FFF2-40B4-BE49-F238E27FC236}">
                <a16:creationId xmlns:a16="http://schemas.microsoft.com/office/drawing/2014/main" xmlns="" id="{48B6CF59-4E5B-494D-A2F7-97ADD01E6497}"/>
              </a:ext>
            </a:extLst>
          </p:cNvPr>
          <p:cNvSpPr>
            <a:spLocks noGrp="1"/>
          </p:cNvSpPr>
          <p:nvPr>
            <p:ph type="subTitle" idx="1"/>
          </p:nvPr>
        </p:nvSpPr>
        <p:spPr>
          <a:xfrm>
            <a:off x="581194" y="5467246"/>
            <a:ext cx="10993546" cy="484822"/>
          </a:xfrm>
        </p:spPr>
        <p:txBody>
          <a:bodyPr>
            <a:normAutofit/>
          </a:bodyPr>
          <a:lstStyle/>
          <a:p>
            <a:r>
              <a:rPr lang="en-US" dirty="0" smtClean="0">
                <a:solidFill>
                  <a:srgbClr val="7CEBFF"/>
                </a:solidFill>
              </a:rPr>
              <a:t>welcome</a:t>
            </a:r>
            <a:endParaRPr lang="en-US" dirty="0">
              <a:solidFill>
                <a:srgbClr val="7CEBFF"/>
              </a:solidFill>
            </a:endParaRPr>
          </a:p>
        </p:txBody>
      </p:sp>
    </p:spTree>
    <p:extLst>
      <p:ext uri="{BB962C8B-B14F-4D97-AF65-F5344CB8AC3E}">
        <p14:creationId xmlns:p14="http://schemas.microsoft.com/office/powerpoint/2010/main" val="228342901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Concept of LSB based data embedding: </a:t>
            </a:r>
            <a:endParaRPr lang="en-US" dirty="0"/>
          </a:p>
        </p:txBody>
      </p:sp>
      <p:sp>
        <p:nvSpPr>
          <p:cNvPr id="3" name="Content Placeholder 2"/>
          <p:cNvSpPr>
            <a:spLocks noGrp="1"/>
          </p:cNvSpPr>
          <p:nvPr>
            <p:ph idx="1"/>
          </p:nvPr>
        </p:nvSpPr>
        <p:spPr/>
        <p:txBody>
          <a:bodyPr/>
          <a:lstStyle/>
          <a:p>
            <a:r>
              <a:rPr lang="en-US" dirty="0"/>
              <a:t>LSB stands for Least Significant Bit. The idea behind LSB embedding is that if we change the last bit value of a pixel, there won’t be much visible change in the color. For example, 0 is black. Changing the value to 1 won’t make much of a difference since it is still black, just a lighter shade. </a:t>
            </a:r>
          </a:p>
        </p:txBody>
      </p:sp>
    </p:spTree>
    <p:extLst>
      <p:ext uri="{BB962C8B-B14F-4D97-AF65-F5344CB8AC3E}">
        <p14:creationId xmlns:p14="http://schemas.microsoft.com/office/powerpoint/2010/main" val="103772740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dos /ddos attack</a:t>
            </a:r>
            <a:endParaRPr lang="en-US" dirty="0"/>
          </a:p>
        </p:txBody>
      </p:sp>
      <p:sp>
        <p:nvSpPr>
          <p:cNvPr id="3" name="Content Placeholder 2"/>
          <p:cNvSpPr>
            <a:spLocks noGrp="1"/>
          </p:cNvSpPr>
          <p:nvPr>
            <p:ph idx="1"/>
          </p:nvPr>
        </p:nvSpPr>
        <p:spPr/>
        <p:txBody>
          <a:bodyPr/>
          <a:lstStyle/>
          <a:p>
            <a:r>
              <a:rPr lang="en-US" dirty="0"/>
              <a:t>A distributed denial-of-service (</a:t>
            </a:r>
            <a:r>
              <a:rPr lang="en-US" dirty="0" err="1"/>
              <a:t>DDoS</a:t>
            </a:r>
            <a:r>
              <a:rPr lang="en-US" dirty="0"/>
              <a:t>) attack is a malicious attempt to disrupt the normal traffic of a targeted server, service or network by overwhelming the target or its surrounding infrastructure with a flood of Internet traffic</a:t>
            </a:r>
            <a:r>
              <a:rPr lang="en-US" dirty="0" smtClean="0"/>
              <a:t>.</a:t>
            </a:r>
          </a:p>
          <a:p>
            <a:endParaRPr lang="en-US" b="1" dirty="0"/>
          </a:p>
          <a:p>
            <a:r>
              <a:rPr lang="en-US" dirty="0" err="1"/>
              <a:t>DDoS</a:t>
            </a:r>
            <a:r>
              <a:rPr lang="en-US" dirty="0"/>
              <a:t> attacks achieve effectiveness by utilizing multiple compromised computer systems as sources of attack traffic. Exploited machines can include computers and other networked resources such as </a:t>
            </a:r>
            <a:r>
              <a:rPr lang="en-US" dirty="0" smtClean="0"/>
              <a:t>IOT Devices.</a:t>
            </a:r>
            <a:endParaRPr lang="en-US" b="1" dirty="0"/>
          </a:p>
          <a:p>
            <a:endParaRPr lang="en-US" dirty="0"/>
          </a:p>
        </p:txBody>
      </p:sp>
    </p:spTree>
    <p:extLst>
      <p:ext uri="{BB962C8B-B14F-4D97-AF65-F5344CB8AC3E}">
        <p14:creationId xmlns:p14="http://schemas.microsoft.com/office/powerpoint/2010/main" val="111405291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dos /ddos attack</a:t>
            </a:r>
            <a:endParaRPr lang="en-US" dirty="0"/>
          </a:p>
        </p:txBody>
      </p:sp>
      <p:sp>
        <p:nvSpPr>
          <p:cNvPr id="3" name="Content Placeholder 2"/>
          <p:cNvSpPr>
            <a:spLocks noGrp="1"/>
          </p:cNvSpPr>
          <p:nvPr>
            <p:ph idx="1"/>
          </p:nvPr>
        </p:nvSpPr>
        <p:spPr/>
        <p:txBody>
          <a:bodyPr/>
          <a:lstStyle/>
          <a:p>
            <a:r>
              <a:rPr lang="en-US" dirty="0"/>
              <a:t>From a high level, a </a:t>
            </a:r>
            <a:r>
              <a:rPr lang="en-US" dirty="0" err="1"/>
              <a:t>DDoS</a:t>
            </a:r>
            <a:r>
              <a:rPr lang="en-US" dirty="0"/>
              <a:t> attack is like an unexpected traffic jam clogging up the highway, preventing regular traffic from arriving at its destination.</a:t>
            </a:r>
            <a:endParaRPr lang="en-US" b="1" dirty="0"/>
          </a:p>
          <a:p>
            <a:pPr marL="0" indent="0">
              <a:buNone/>
            </a:pPr>
            <a:endParaRPr lang="en-US" dirty="0"/>
          </a:p>
        </p:txBody>
      </p:sp>
      <p:pic>
        <p:nvPicPr>
          <p:cNvPr id="4" name="Picture 3"/>
          <p:cNvPicPr>
            <a:picLocks noChangeAspect="1"/>
          </p:cNvPicPr>
          <p:nvPr/>
        </p:nvPicPr>
        <p:blipFill>
          <a:blip r:embed="rId2"/>
          <a:stretch>
            <a:fillRect/>
          </a:stretch>
        </p:blipFill>
        <p:spPr>
          <a:xfrm>
            <a:off x="2215243" y="3228294"/>
            <a:ext cx="7353300" cy="3209925"/>
          </a:xfrm>
          <a:prstGeom prst="rect">
            <a:avLst/>
          </a:prstGeom>
        </p:spPr>
      </p:pic>
    </p:spTree>
    <p:extLst>
      <p:ext uri="{BB962C8B-B14F-4D97-AF65-F5344CB8AC3E}">
        <p14:creationId xmlns:p14="http://schemas.microsoft.com/office/powerpoint/2010/main" val="42634184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does a </a:t>
            </a:r>
            <a:r>
              <a:rPr lang="en-US" b="1" dirty="0" err="1"/>
              <a:t>DDoS</a:t>
            </a:r>
            <a:r>
              <a:rPr lang="en-US" b="1" dirty="0"/>
              <a:t> attack work?</a:t>
            </a:r>
            <a:br>
              <a:rPr lang="en-US" b="1" dirty="0"/>
            </a:br>
            <a:endParaRPr lang="en-US" dirty="0"/>
          </a:p>
        </p:txBody>
      </p:sp>
      <p:sp>
        <p:nvSpPr>
          <p:cNvPr id="3" name="Content Placeholder 2"/>
          <p:cNvSpPr>
            <a:spLocks noGrp="1"/>
          </p:cNvSpPr>
          <p:nvPr>
            <p:ph idx="1"/>
          </p:nvPr>
        </p:nvSpPr>
        <p:spPr/>
        <p:txBody>
          <a:bodyPr>
            <a:normAutofit/>
          </a:bodyPr>
          <a:lstStyle/>
          <a:p>
            <a:r>
              <a:rPr lang="en-US" dirty="0" err="1"/>
              <a:t>DDoS</a:t>
            </a:r>
            <a:r>
              <a:rPr lang="en-US" dirty="0"/>
              <a:t> attacks are carried out with networks of Internet-connected machines.</a:t>
            </a:r>
          </a:p>
          <a:p>
            <a:r>
              <a:rPr lang="en-US" dirty="0"/>
              <a:t>These networks consist of computers and other devices (such as </a:t>
            </a:r>
            <a:r>
              <a:rPr lang="en-US" dirty="0" err="1"/>
              <a:t>IoT</a:t>
            </a:r>
            <a:r>
              <a:rPr lang="en-US" dirty="0"/>
              <a:t> devices)which have been infected with </a:t>
            </a:r>
            <a:r>
              <a:rPr lang="en-US" dirty="0">
                <a:hlinkClick r:id="rId2"/>
              </a:rPr>
              <a:t>malware</a:t>
            </a:r>
            <a:r>
              <a:rPr lang="en-US" dirty="0"/>
              <a:t>, allowing them to be controlled remotely by an attacker. These individual devices are referred to as </a:t>
            </a:r>
            <a:r>
              <a:rPr lang="en-US" dirty="0">
                <a:hlinkClick r:id="rId3"/>
              </a:rPr>
              <a:t>bots</a:t>
            </a:r>
            <a:r>
              <a:rPr lang="en-US" dirty="0"/>
              <a:t> (or zombies), and a group of bots is called a </a:t>
            </a:r>
            <a:r>
              <a:rPr lang="en-US" dirty="0">
                <a:hlinkClick r:id="rId4"/>
              </a:rPr>
              <a:t>botnet</a:t>
            </a:r>
            <a:r>
              <a:rPr lang="en-US" dirty="0"/>
              <a:t>.</a:t>
            </a:r>
          </a:p>
          <a:p>
            <a:r>
              <a:rPr lang="en-US" dirty="0"/>
              <a:t>Once a botnet has been established, the attacker is able to direct an attack by sending remote instructions to each bot.</a:t>
            </a:r>
          </a:p>
          <a:p>
            <a:pPr marL="0" indent="0">
              <a:buNone/>
            </a:pPr>
            <a:endParaRPr lang="en-US" dirty="0"/>
          </a:p>
        </p:txBody>
      </p:sp>
    </p:spTree>
    <p:extLst>
      <p:ext uri="{BB962C8B-B14F-4D97-AF65-F5344CB8AC3E}">
        <p14:creationId xmlns:p14="http://schemas.microsoft.com/office/powerpoint/2010/main" val="33754645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does a </a:t>
            </a:r>
            <a:r>
              <a:rPr lang="en-US" b="1" dirty="0" err="1"/>
              <a:t>DDoS</a:t>
            </a:r>
            <a:r>
              <a:rPr lang="en-US" b="1" dirty="0"/>
              <a:t> attack work?</a:t>
            </a:r>
            <a:br>
              <a:rPr lang="en-US" b="1" dirty="0"/>
            </a:br>
            <a:endParaRPr lang="en-US" dirty="0"/>
          </a:p>
        </p:txBody>
      </p:sp>
      <p:sp>
        <p:nvSpPr>
          <p:cNvPr id="3" name="Content Placeholder 2"/>
          <p:cNvSpPr>
            <a:spLocks noGrp="1"/>
          </p:cNvSpPr>
          <p:nvPr>
            <p:ph idx="1"/>
          </p:nvPr>
        </p:nvSpPr>
        <p:spPr/>
        <p:txBody>
          <a:bodyPr>
            <a:normAutofit/>
          </a:bodyPr>
          <a:lstStyle/>
          <a:p>
            <a:r>
              <a:rPr lang="en-US" dirty="0"/>
              <a:t>When a victim’s server or network is targeted by the botnet, each bot sends requests to the target’s </a:t>
            </a:r>
            <a:r>
              <a:rPr lang="en-US" dirty="0">
                <a:hlinkClick r:id="rId2"/>
              </a:rPr>
              <a:t>IP address</a:t>
            </a:r>
            <a:r>
              <a:rPr lang="en-US" dirty="0"/>
              <a:t>, potentially causing the server or network to become overwhelmed, resulting in a </a:t>
            </a:r>
            <a:r>
              <a:rPr lang="en-US" dirty="0">
                <a:hlinkClick r:id="rId3"/>
              </a:rPr>
              <a:t>denial-of-service</a:t>
            </a:r>
            <a:r>
              <a:rPr lang="en-US" dirty="0"/>
              <a:t> to normal traffic.</a:t>
            </a:r>
          </a:p>
          <a:p>
            <a:r>
              <a:rPr lang="en-US" dirty="0"/>
              <a:t>Because each bot is a legitimate Internet device, separating the attack traffic from normal traffic can be difficult.</a:t>
            </a:r>
          </a:p>
          <a:p>
            <a:pPr marL="0" indent="0">
              <a:buNone/>
            </a:pPr>
            <a:endParaRPr lang="en-US" dirty="0"/>
          </a:p>
        </p:txBody>
      </p:sp>
    </p:spTree>
    <p:extLst>
      <p:ext uri="{BB962C8B-B14F-4D97-AF65-F5344CB8AC3E}">
        <p14:creationId xmlns:p14="http://schemas.microsoft.com/office/powerpoint/2010/main" val="344220365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to identify a </a:t>
            </a:r>
            <a:r>
              <a:rPr lang="en-US" b="1" dirty="0" err="1"/>
              <a:t>DDoS</a:t>
            </a:r>
            <a:r>
              <a:rPr lang="en-US" b="1" dirty="0"/>
              <a:t> attack</a:t>
            </a:r>
            <a:br>
              <a:rPr lang="en-US" b="1" dirty="0"/>
            </a:br>
            <a:endParaRPr lang="en-US" dirty="0"/>
          </a:p>
        </p:txBody>
      </p:sp>
      <p:sp>
        <p:nvSpPr>
          <p:cNvPr id="3" name="Content Placeholder 2"/>
          <p:cNvSpPr>
            <a:spLocks noGrp="1"/>
          </p:cNvSpPr>
          <p:nvPr>
            <p:ph idx="1"/>
          </p:nvPr>
        </p:nvSpPr>
        <p:spPr/>
        <p:txBody>
          <a:bodyPr/>
          <a:lstStyle/>
          <a:p>
            <a:r>
              <a:rPr lang="en-US" dirty="0"/>
              <a:t>The most obvious symptom of a </a:t>
            </a:r>
            <a:r>
              <a:rPr lang="en-US" dirty="0" err="1"/>
              <a:t>DDoS</a:t>
            </a:r>
            <a:r>
              <a:rPr lang="en-US" dirty="0"/>
              <a:t> attack is a site or service suddenly becoming slow or unavailable. </a:t>
            </a:r>
            <a:endParaRPr lang="en-US" dirty="0" smtClean="0"/>
          </a:p>
          <a:p>
            <a:r>
              <a:rPr lang="en-US" dirty="0"/>
              <a:t>Suspicious amounts of traffic originating from a single IP address or IP range</a:t>
            </a:r>
          </a:p>
          <a:p>
            <a:r>
              <a:rPr lang="en-US" dirty="0"/>
              <a:t>A flood of traffic from users who share a single behavioral profile, such as device type, </a:t>
            </a:r>
            <a:r>
              <a:rPr lang="en-US" dirty="0" err="1"/>
              <a:t>geolocation</a:t>
            </a:r>
            <a:r>
              <a:rPr lang="en-US" dirty="0"/>
              <a:t>, or web browser version</a:t>
            </a:r>
          </a:p>
          <a:p>
            <a:r>
              <a:rPr lang="en-US" dirty="0"/>
              <a:t>An unexplained surge in requests to a single page or </a:t>
            </a:r>
            <a:r>
              <a:rPr lang="en-US" dirty="0" smtClean="0"/>
              <a:t>endpoint.</a:t>
            </a:r>
            <a:endParaRPr lang="en-US" dirty="0"/>
          </a:p>
        </p:txBody>
      </p:sp>
    </p:spTree>
    <p:extLst>
      <p:ext uri="{BB962C8B-B14F-4D97-AF65-F5344CB8AC3E}">
        <p14:creationId xmlns:p14="http://schemas.microsoft.com/office/powerpoint/2010/main" val="377015512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What are some common types of </a:t>
            </a:r>
            <a:r>
              <a:rPr lang="en-US" b="1" dirty="0" smtClean="0"/>
              <a:t>Ddos </a:t>
            </a:r>
            <a:r>
              <a:rPr lang="en-US" b="1" dirty="0"/>
              <a:t>attacks?</a:t>
            </a:r>
            <a:br>
              <a:rPr lang="en-US" b="1" dirty="0"/>
            </a:br>
            <a:endParaRPr lang="en-US" dirty="0"/>
          </a:p>
        </p:txBody>
      </p:sp>
      <p:sp>
        <p:nvSpPr>
          <p:cNvPr id="3" name="Content Placeholder 2"/>
          <p:cNvSpPr>
            <a:spLocks noGrp="1"/>
          </p:cNvSpPr>
          <p:nvPr>
            <p:ph idx="1"/>
          </p:nvPr>
        </p:nvSpPr>
        <p:spPr>
          <a:xfrm>
            <a:off x="1141412" y="2249486"/>
            <a:ext cx="9905999" cy="3857399"/>
          </a:xfrm>
        </p:spPr>
        <p:txBody>
          <a:bodyPr>
            <a:normAutofit/>
          </a:bodyPr>
          <a:lstStyle/>
          <a:p>
            <a:r>
              <a:rPr lang="en-US" dirty="0"/>
              <a:t>Different types of </a:t>
            </a:r>
            <a:r>
              <a:rPr lang="en-US" dirty="0" err="1"/>
              <a:t>DDoS</a:t>
            </a:r>
            <a:r>
              <a:rPr lang="en-US" dirty="0"/>
              <a:t> attacks target varying components of a network connection. In order to understand how different </a:t>
            </a:r>
            <a:r>
              <a:rPr lang="en-US" dirty="0" err="1"/>
              <a:t>DDoS</a:t>
            </a:r>
            <a:r>
              <a:rPr lang="en-US" dirty="0"/>
              <a:t> attacks work, it is necessary to know how a network connection is made</a:t>
            </a:r>
            <a:r>
              <a:rPr lang="en-US" dirty="0" smtClean="0"/>
              <a:t>.</a:t>
            </a:r>
          </a:p>
          <a:p>
            <a:r>
              <a:rPr lang="en-US" dirty="0"/>
              <a:t>A network connection on the Internet is composed of many different components or “layers”. Like building a house from the ground up, each layer in the model has a different purpose.</a:t>
            </a:r>
          </a:p>
          <a:p>
            <a:r>
              <a:rPr lang="en-US" dirty="0"/>
              <a:t>The </a:t>
            </a:r>
            <a:r>
              <a:rPr lang="en-US" dirty="0">
                <a:hlinkClick r:id="rId2"/>
              </a:rPr>
              <a:t>OSI model</a:t>
            </a:r>
            <a:r>
              <a:rPr lang="en-US" dirty="0"/>
              <a:t>, shown below, is a conceptual framework used to describe network connectivity in 7 distinct layers</a:t>
            </a:r>
            <a:r>
              <a:rPr lang="en-US" dirty="0" smtClean="0"/>
              <a:t>.</a:t>
            </a:r>
            <a:endParaRPr lang="en-US" dirty="0"/>
          </a:p>
        </p:txBody>
      </p:sp>
    </p:spTree>
    <p:extLst>
      <p:ext uri="{BB962C8B-B14F-4D97-AF65-F5344CB8AC3E}">
        <p14:creationId xmlns:p14="http://schemas.microsoft.com/office/powerpoint/2010/main" val="287389880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824037" y="542925"/>
            <a:ext cx="8543925" cy="5772150"/>
          </a:xfrm>
          <a:prstGeom prst="rect">
            <a:avLst/>
          </a:prstGeom>
        </p:spPr>
      </p:pic>
    </p:spTree>
    <p:extLst>
      <p:ext uri="{BB962C8B-B14F-4D97-AF65-F5344CB8AC3E}">
        <p14:creationId xmlns:p14="http://schemas.microsoft.com/office/powerpoint/2010/main" val="405388942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375557"/>
            <a:ext cx="9905999" cy="5415644"/>
          </a:xfrm>
        </p:spPr>
        <p:txBody>
          <a:bodyPr>
            <a:normAutofit fontScale="92500" lnSpcReduction="10000"/>
          </a:bodyPr>
          <a:lstStyle/>
          <a:p>
            <a:r>
              <a:rPr lang="en-US" dirty="0"/>
              <a:t>While nearly all </a:t>
            </a:r>
            <a:r>
              <a:rPr lang="en-US" dirty="0" err="1"/>
              <a:t>DDoS</a:t>
            </a:r>
            <a:r>
              <a:rPr lang="en-US" dirty="0"/>
              <a:t> attacks involve overwhelming a target device or network with traffic, attacks can be divided into three categories. </a:t>
            </a:r>
          </a:p>
          <a:p>
            <a:r>
              <a:rPr lang="en-US" b="1" dirty="0"/>
              <a:t>Application layer </a:t>
            </a:r>
            <a:r>
              <a:rPr lang="en-US" b="1" dirty="0" smtClean="0"/>
              <a:t>attacks</a:t>
            </a:r>
          </a:p>
          <a:p>
            <a:pPr marL="0" indent="0">
              <a:buNone/>
            </a:pPr>
            <a:r>
              <a:rPr lang="en-US" dirty="0"/>
              <a:t>The goal of the attack</a:t>
            </a:r>
            <a:r>
              <a:rPr lang="en-US" dirty="0" smtClean="0"/>
              <a:t>:</a:t>
            </a:r>
          </a:p>
          <a:p>
            <a:pPr marL="0" indent="0">
              <a:buNone/>
            </a:pPr>
            <a:r>
              <a:rPr lang="en-US" dirty="0"/>
              <a:t>Sometimes referred to as a </a:t>
            </a:r>
            <a:r>
              <a:rPr lang="en-US" dirty="0">
                <a:hlinkClick r:id="rId2"/>
              </a:rPr>
              <a:t>layer 7</a:t>
            </a:r>
            <a:r>
              <a:rPr lang="en-US" dirty="0"/>
              <a:t> </a:t>
            </a:r>
            <a:r>
              <a:rPr lang="en-US" dirty="0" err="1"/>
              <a:t>DDoS</a:t>
            </a:r>
            <a:r>
              <a:rPr lang="en-US" dirty="0"/>
              <a:t> attack (in reference to the 7th layer of the OSI model), the goal of these attacks is to exhaust the target’s resources to create a denial-of-service</a:t>
            </a:r>
            <a:r>
              <a:rPr lang="en-US" dirty="0" smtClean="0"/>
              <a:t>.</a:t>
            </a:r>
          </a:p>
          <a:p>
            <a:pPr marL="0" indent="0">
              <a:buNone/>
            </a:pPr>
            <a:r>
              <a:rPr lang="en-US" dirty="0"/>
              <a:t>	</a:t>
            </a:r>
          </a:p>
          <a:p>
            <a:pPr marL="0" indent="0">
              <a:buNone/>
            </a:pPr>
            <a:r>
              <a:rPr lang="en-US" dirty="0"/>
              <a:t/>
            </a:r>
            <a:br>
              <a:rPr lang="en-US" dirty="0"/>
            </a:br>
            <a:endParaRPr lang="en-US" b="1" dirty="0"/>
          </a:p>
          <a:p>
            <a:pPr marL="0" indent="0">
              <a:buNone/>
            </a:pPr>
            <a:r>
              <a:rPr lang="en-US" dirty="0"/>
              <a:t/>
            </a:r>
            <a:br>
              <a:rPr lang="en-US" dirty="0"/>
            </a:br>
            <a:endParaRPr lang="en-US" dirty="0"/>
          </a:p>
        </p:txBody>
      </p:sp>
      <p:pic>
        <p:nvPicPr>
          <p:cNvPr id="4" name="Picture 3"/>
          <p:cNvPicPr>
            <a:picLocks noChangeAspect="1"/>
          </p:cNvPicPr>
          <p:nvPr/>
        </p:nvPicPr>
        <p:blipFill>
          <a:blip r:embed="rId3"/>
          <a:stretch>
            <a:fillRect/>
          </a:stretch>
        </p:blipFill>
        <p:spPr>
          <a:xfrm>
            <a:off x="4735286" y="3083379"/>
            <a:ext cx="5090432" cy="3349318"/>
          </a:xfrm>
          <a:prstGeom prst="rect">
            <a:avLst/>
          </a:prstGeom>
        </p:spPr>
      </p:pic>
    </p:spTree>
    <p:extLst>
      <p:ext uri="{BB962C8B-B14F-4D97-AF65-F5344CB8AC3E}">
        <p14:creationId xmlns:p14="http://schemas.microsoft.com/office/powerpoint/2010/main" val="93627519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HTTP flood</a:t>
            </a:r>
            <a:br>
              <a:rPr lang="en-US" b="1" dirty="0"/>
            </a:br>
            <a:endParaRPr lang="en-US" dirty="0"/>
          </a:p>
        </p:txBody>
      </p:sp>
      <p:sp>
        <p:nvSpPr>
          <p:cNvPr id="3" name="Content Placeholder 2"/>
          <p:cNvSpPr>
            <a:spLocks noGrp="1"/>
          </p:cNvSpPr>
          <p:nvPr>
            <p:ph idx="1"/>
          </p:nvPr>
        </p:nvSpPr>
        <p:spPr/>
        <p:txBody>
          <a:bodyPr/>
          <a:lstStyle/>
          <a:p>
            <a:r>
              <a:rPr lang="en-US" dirty="0"/>
              <a:t>This attack is similar to pressing refresh in a web browser over and over on many different computers at once – large numbers of HTTP requests flood the server, resulting in denial-of-service.</a:t>
            </a:r>
          </a:p>
        </p:txBody>
      </p:sp>
    </p:spTree>
    <p:extLst>
      <p:ext uri="{BB962C8B-B14F-4D97-AF65-F5344CB8AC3E}">
        <p14:creationId xmlns:p14="http://schemas.microsoft.com/office/powerpoint/2010/main" val="3353182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DB6CE4-2B13-4715-B5B2-615A55922CA1}"/>
              </a:ext>
            </a:extLst>
          </p:cNvPr>
          <p:cNvSpPr>
            <a:spLocks noGrp="1"/>
          </p:cNvSpPr>
          <p:nvPr>
            <p:ph type="title"/>
          </p:nvPr>
        </p:nvSpPr>
        <p:spPr>
          <a:xfrm>
            <a:off x="1141413" y="448585"/>
            <a:ext cx="9905998" cy="1478570"/>
          </a:xfrm>
        </p:spPr>
        <p:txBody>
          <a:bodyPr>
            <a:normAutofit/>
          </a:bodyPr>
          <a:lstStyle/>
          <a:p>
            <a:r>
              <a:rPr lang="en-US" sz="4400" dirty="0" smtClean="0">
                <a:latin typeface="Rockwell" panose="02060603020205020403" pitchFamily="18" charset="0"/>
              </a:rPr>
              <a:t>Meet john</a:t>
            </a:r>
            <a:endParaRPr lang="en-US" sz="4400" dirty="0">
              <a:latin typeface="Rockwell" panose="02060603020205020403" pitchFamily="18" charset="0"/>
            </a:endParaRPr>
          </a:p>
        </p:txBody>
      </p:sp>
      <p:pic>
        <p:nvPicPr>
          <p:cNvPr id="5" name="Content Placeholder 4"/>
          <p:cNvPicPr>
            <a:picLocks noGrp="1" noChangeAspect="1"/>
          </p:cNvPicPr>
          <p:nvPr>
            <p:ph idx="1"/>
          </p:nvPr>
        </p:nvPicPr>
        <p:blipFill>
          <a:blip r:embed="rId2"/>
          <a:stretch>
            <a:fillRect/>
          </a:stretch>
        </p:blipFill>
        <p:spPr>
          <a:xfrm>
            <a:off x="1426993" y="1927225"/>
            <a:ext cx="10004765" cy="4586288"/>
          </a:xfrm>
          <a:prstGeom prst="rect">
            <a:avLst/>
          </a:prstGeom>
        </p:spPr>
      </p:pic>
    </p:spTree>
    <p:extLst>
      <p:ext uri="{BB962C8B-B14F-4D97-AF65-F5344CB8AC3E}">
        <p14:creationId xmlns:p14="http://schemas.microsoft.com/office/powerpoint/2010/main" val="263840643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Protocol attacks</a:t>
            </a:r>
          </a:p>
        </p:txBody>
      </p:sp>
      <p:sp>
        <p:nvSpPr>
          <p:cNvPr id="3" name="Content Placeholder 2"/>
          <p:cNvSpPr>
            <a:spLocks noGrp="1"/>
          </p:cNvSpPr>
          <p:nvPr>
            <p:ph idx="1"/>
          </p:nvPr>
        </p:nvSpPr>
        <p:spPr/>
        <p:txBody>
          <a:bodyPr/>
          <a:lstStyle/>
          <a:p>
            <a:r>
              <a:rPr lang="en-US" b="1" dirty="0"/>
              <a:t>The goal of the attack</a:t>
            </a:r>
            <a:r>
              <a:rPr lang="en-US" b="1" dirty="0" smtClean="0"/>
              <a:t>:</a:t>
            </a:r>
          </a:p>
          <a:p>
            <a:r>
              <a:rPr lang="en-US" dirty="0"/>
              <a:t>Protocol attacks, also known as a state-exhaustion attacks, cause a service disruption by over-consuming server resources and/or the resources of network equipment like </a:t>
            </a:r>
            <a:r>
              <a:rPr lang="en-US" dirty="0">
                <a:hlinkClick r:id="rId2"/>
              </a:rPr>
              <a:t>firewalls</a:t>
            </a:r>
            <a:r>
              <a:rPr lang="en-US" dirty="0"/>
              <a:t> and load balancers</a:t>
            </a:r>
            <a:r>
              <a:rPr lang="en-US" dirty="0" smtClean="0"/>
              <a:t>.</a:t>
            </a:r>
          </a:p>
          <a:p>
            <a:r>
              <a:rPr lang="en-US" dirty="0"/>
              <a:t>Protocol attacks utilize weaknesses in layer 3 and layer 4 of the protocol stack to render the target inaccessible.</a:t>
            </a:r>
            <a:endParaRPr lang="en-US" b="1" dirty="0" smtClean="0"/>
          </a:p>
          <a:p>
            <a:endParaRPr lang="en-US" b="1" dirty="0"/>
          </a:p>
        </p:txBody>
      </p:sp>
    </p:spTree>
    <p:extLst>
      <p:ext uri="{BB962C8B-B14F-4D97-AF65-F5344CB8AC3E}">
        <p14:creationId xmlns:p14="http://schemas.microsoft.com/office/powerpoint/2010/main" val="208476941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Protocol attacks</a:t>
            </a:r>
          </a:p>
        </p:txBody>
      </p:sp>
      <p:pic>
        <p:nvPicPr>
          <p:cNvPr id="5" name="Picture 4"/>
          <p:cNvPicPr>
            <a:picLocks noChangeAspect="1"/>
          </p:cNvPicPr>
          <p:nvPr/>
        </p:nvPicPr>
        <p:blipFill>
          <a:blip r:embed="rId2"/>
          <a:stretch>
            <a:fillRect/>
          </a:stretch>
        </p:blipFill>
        <p:spPr>
          <a:xfrm>
            <a:off x="2706460" y="1548493"/>
            <a:ext cx="7219950" cy="4953000"/>
          </a:xfrm>
          <a:prstGeom prst="rect">
            <a:avLst/>
          </a:prstGeom>
        </p:spPr>
      </p:pic>
    </p:spTree>
    <p:extLst>
      <p:ext uri="{BB962C8B-B14F-4D97-AF65-F5344CB8AC3E}">
        <p14:creationId xmlns:p14="http://schemas.microsoft.com/office/powerpoint/2010/main" val="369277594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Volumetric attacks</a:t>
            </a:r>
            <a:br>
              <a:rPr lang="en-US" b="1" dirty="0"/>
            </a:br>
            <a:endParaRPr lang="en-US" dirty="0"/>
          </a:p>
        </p:txBody>
      </p:sp>
      <p:sp>
        <p:nvSpPr>
          <p:cNvPr id="3" name="Content Placeholder 2"/>
          <p:cNvSpPr>
            <a:spLocks noGrp="1"/>
          </p:cNvSpPr>
          <p:nvPr>
            <p:ph idx="1"/>
          </p:nvPr>
        </p:nvSpPr>
        <p:spPr/>
        <p:txBody>
          <a:bodyPr/>
          <a:lstStyle/>
          <a:p>
            <a:r>
              <a:rPr lang="en-US" b="1" dirty="0"/>
              <a:t>The goal of the attack:</a:t>
            </a:r>
          </a:p>
          <a:p>
            <a:r>
              <a:rPr lang="en-US" dirty="0"/>
              <a:t>This category of attacks attempts to create congestion by consuming all available bandwidth between the target and the larger Internet. Large amounts of data are sent to a target by using a form of amplification or another means of creating massive traffic, such as requests from a botnet.</a:t>
            </a:r>
          </a:p>
          <a:p>
            <a:endParaRPr lang="en-US" dirty="0"/>
          </a:p>
        </p:txBody>
      </p:sp>
    </p:spTree>
    <p:extLst>
      <p:ext uri="{BB962C8B-B14F-4D97-AF65-F5344CB8AC3E}">
        <p14:creationId xmlns:p14="http://schemas.microsoft.com/office/powerpoint/2010/main" val="336806493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Volumetric attacks</a:t>
            </a:r>
            <a:br>
              <a:rPr lang="en-US" b="1" dirty="0"/>
            </a:br>
            <a:endParaRPr lang="en-US" dirty="0"/>
          </a:p>
        </p:txBody>
      </p:sp>
      <p:pic>
        <p:nvPicPr>
          <p:cNvPr id="5" name="Picture 4"/>
          <p:cNvPicPr>
            <a:picLocks noChangeAspect="1"/>
          </p:cNvPicPr>
          <p:nvPr/>
        </p:nvPicPr>
        <p:blipFill>
          <a:blip r:embed="rId2"/>
          <a:stretch>
            <a:fillRect/>
          </a:stretch>
        </p:blipFill>
        <p:spPr>
          <a:xfrm>
            <a:off x="2540454" y="2365601"/>
            <a:ext cx="7372350" cy="3514725"/>
          </a:xfrm>
          <a:prstGeom prst="rect">
            <a:avLst/>
          </a:prstGeom>
        </p:spPr>
      </p:pic>
    </p:spTree>
    <p:extLst>
      <p:ext uri="{BB962C8B-B14F-4D97-AF65-F5344CB8AC3E}">
        <p14:creationId xmlns:p14="http://schemas.microsoft.com/office/powerpoint/2010/main" val="401529032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4925" y="2640877"/>
            <a:ext cx="9905998" cy="1478570"/>
          </a:xfrm>
        </p:spPr>
        <p:txBody>
          <a:bodyPr/>
          <a:lstStyle/>
          <a:p>
            <a:pPr algn="ctr"/>
            <a:r>
              <a:rPr lang="en-US" dirty="0" smtClean="0"/>
              <a:t>Demonstration ON DOS ATTACK</a:t>
            </a:r>
            <a:endParaRPr lang="en-US" dirty="0"/>
          </a:p>
        </p:txBody>
      </p:sp>
    </p:spTree>
    <p:extLst>
      <p:ext uri="{BB962C8B-B14F-4D97-AF65-F5344CB8AC3E}">
        <p14:creationId xmlns:p14="http://schemas.microsoft.com/office/powerpoint/2010/main" val="8454585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Popular Linux Distributions</a:t>
            </a:r>
            <a:endParaRPr lang="en-US" dirty="0"/>
          </a:p>
        </p:txBody>
      </p:sp>
      <p:pic>
        <p:nvPicPr>
          <p:cNvPr id="4" name="Content Placeholder 3"/>
          <p:cNvPicPr>
            <a:picLocks noGrp="1" noChangeAspect="1"/>
          </p:cNvPicPr>
          <p:nvPr>
            <p:ph idx="1"/>
          </p:nvPr>
        </p:nvPicPr>
        <p:blipFill>
          <a:blip r:embed="rId2"/>
          <a:stretch>
            <a:fillRect/>
          </a:stretch>
        </p:blipFill>
        <p:spPr>
          <a:xfrm>
            <a:off x="1410217" y="2097088"/>
            <a:ext cx="8629031" cy="3889572"/>
          </a:xfrm>
          <a:prstGeom prst="rect">
            <a:avLst/>
          </a:prstGeom>
        </p:spPr>
      </p:pic>
    </p:spTree>
    <p:extLst>
      <p:ext uri="{BB962C8B-B14F-4D97-AF65-F5344CB8AC3E}">
        <p14:creationId xmlns:p14="http://schemas.microsoft.com/office/powerpoint/2010/main" val="9382238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DB6CE4-2B13-4715-B5B2-615A55922CA1}"/>
              </a:ext>
            </a:extLst>
          </p:cNvPr>
          <p:cNvSpPr>
            <a:spLocks noGrp="1"/>
          </p:cNvSpPr>
          <p:nvPr>
            <p:ph type="title"/>
          </p:nvPr>
        </p:nvSpPr>
        <p:spPr>
          <a:xfrm>
            <a:off x="1141413" y="448585"/>
            <a:ext cx="9905998" cy="1478570"/>
          </a:xfrm>
        </p:spPr>
        <p:txBody>
          <a:bodyPr>
            <a:normAutofit/>
          </a:bodyPr>
          <a:lstStyle/>
          <a:p>
            <a:r>
              <a:rPr lang="en-US" sz="4400" dirty="0" smtClean="0">
                <a:latin typeface="Rockwell" panose="02060603020205020403" pitchFamily="18" charset="0"/>
              </a:rPr>
              <a:t>Activity response system</a:t>
            </a:r>
            <a:endParaRPr lang="en-US" sz="4400" dirty="0">
              <a:latin typeface="Rockwell" panose="02060603020205020403" pitchFamily="18" charset="0"/>
            </a:endParaRPr>
          </a:p>
        </p:txBody>
      </p:sp>
      <p:pic>
        <p:nvPicPr>
          <p:cNvPr id="6" name="Content Placeholder 5"/>
          <p:cNvPicPr>
            <a:picLocks noGrp="1" noChangeAspect="1"/>
          </p:cNvPicPr>
          <p:nvPr>
            <p:ph idx="1"/>
          </p:nvPr>
        </p:nvPicPr>
        <p:blipFill>
          <a:blip r:embed="rId2"/>
          <a:stretch>
            <a:fillRect/>
          </a:stretch>
        </p:blipFill>
        <p:spPr>
          <a:xfrm>
            <a:off x="523531" y="2790253"/>
            <a:ext cx="11141762" cy="3367786"/>
          </a:xfrm>
          <a:prstGeom prst="rect">
            <a:avLst/>
          </a:prstGeom>
        </p:spPr>
      </p:pic>
    </p:spTree>
    <p:extLst>
      <p:ext uri="{BB962C8B-B14F-4D97-AF65-F5344CB8AC3E}">
        <p14:creationId xmlns:p14="http://schemas.microsoft.com/office/powerpoint/2010/main" val="3014460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68D3E5-C7A3-47DF-A374-46BF83A69904}"/>
              </a:ext>
            </a:extLst>
          </p:cNvPr>
          <p:cNvSpPr>
            <a:spLocks noGrp="1"/>
          </p:cNvSpPr>
          <p:nvPr>
            <p:ph type="ctrTitle"/>
          </p:nvPr>
        </p:nvSpPr>
        <p:spPr>
          <a:xfrm>
            <a:off x="1973529" y="361711"/>
            <a:ext cx="8791575" cy="1013934"/>
          </a:xfrm>
        </p:spPr>
        <p:txBody>
          <a:bodyPr>
            <a:normAutofit/>
          </a:bodyPr>
          <a:lstStyle/>
          <a:p>
            <a:pPr algn="ctr"/>
            <a:r>
              <a:rPr lang="en-US" sz="5400" dirty="0" smtClean="0">
                <a:latin typeface="Rockwell" panose="02060603020205020403" pitchFamily="18" charset="0"/>
              </a:rPr>
              <a:t>SYLLABUS</a:t>
            </a:r>
            <a:endParaRPr lang="en-US" sz="5400" dirty="0">
              <a:latin typeface="Rockwell" panose="02060603020205020403" pitchFamily="18" charset="0"/>
            </a:endParaRPr>
          </a:p>
        </p:txBody>
      </p:sp>
      <p:sp>
        <p:nvSpPr>
          <p:cNvPr id="3" name="Subtitle 2">
            <a:extLst>
              <a:ext uri="{FF2B5EF4-FFF2-40B4-BE49-F238E27FC236}">
                <a16:creationId xmlns:a16="http://schemas.microsoft.com/office/drawing/2014/main" xmlns="" id="{2E78725B-6E40-4D82-B375-7831D81C29EE}"/>
              </a:ext>
            </a:extLst>
          </p:cNvPr>
          <p:cNvSpPr>
            <a:spLocks noGrp="1"/>
          </p:cNvSpPr>
          <p:nvPr>
            <p:ph type="subTitle" idx="1"/>
          </p:nvPr>
        </p:nvSpPr>
        <p:spPr>
          <a:xfrm>
            <a:off x="1973529" y="2144389"/>
            <a:ext cx="9266308" cy="3520035"/>
          </a:xfrm>
        </p:spPr>
        <p:txBody>
          <a:bodyPr>
            <a:normAutofit/>
          </a:bodyPr>
          <a:lstStyle/>
          <a:p>
            <a:pPr marL="457200" indent="-457200">
              <a:buAutoNum type="arabicPeriod"/>
            </a:pPr>
            <a:r>
              <a:rPr lang="en-US" sz="2400" dirty="0" smtClean="0">
                <a:latin typeface="Tahoma" panose="020B0604030504040204" pitchFamily="34" charset="0"/>
                <a:ea typeface="Tahoma" panose="020B0604030504040204" pitchFamily="34" charset="0"/>
                <a:cs typeface="Tahoma" panose="020B0604030504040204" pitchFamily="34" charset="0"/>
              </a:rPr>
              <a:t>Introduction to cyber security.</a:t>
            </a:r>
          </a:p>
          <a:p>
            <a:pPr marL="342900" indent="-342900">
              <a:buFont typeface="Arial" panose="020B0604020202020204" pitchFamily="34" charset="0"/>
              <a:buChar char="•"/>
            </a:pPr>
            <a:r>
              <a:rPr lang="en-US" sz="2400" dirty="0" smtClean="0">
                <a:latin typeface="Tahoma" panose="020B0604030504040204" pitchFamily="34" charset="0"/>
                <a:ea typeface="Tahoma" panose="020B0604030504040204" pitchFamily="34" charset="0"/>
                <a:cs typeface="Tahoma" panose="020B0604030504040204" pitchFamily="34" charset="0"/>
              </a:rPr>
              <a:t>Why do we need cyber security.</a:t>
            </a:r>
          </a:p>
          <a:p>
            <a:pPr marL="342900" indent="-342900">
              <a:buFont typeface="Arial" panose="020B0604020202020204" pitchFamily="34" charset="0"/>
              <a:buChar char="•"/>
            </a:pPr>
            <a:r>
              <a:rPr lang="en-US" sz="2400" dirty="0" smtClean="0">
                <a:latin typeface="Tahoma" panose="020B0604030504040204" pitchFamily="34" charset="0"/>
                <a:ea typeface="Tahoma" panose="020B0604030504040204" pitchFamily="34" charset="0"/>
                <a:cs typeface="Tahoma" panose="020B0604030504040204" pitchFamily="34" charset="0"/>
              </a:rPr>
              <a:t>What is cyber security.</a:t>
            </a:r>
          </a:p>
          <a:p>
            <a:pPr marL="342900" indent="-342900">
              <a:buFont typeface="Arial" panose="020B0604020202020204" pitchFamily="34" charset="0"/>
              <a:buChar char="•"/>
            </a:pPr>
            <a:r>
              <a:rPr lang="en-US" sz="2400" dirty="0" smtClean="0">
                <a:latin typeface="Tahoma" panose="020B0604030504040204" pitchFamily="34" charset="0"/>
                <a:ea typeface="Tahoma" panose="020B0604030504040204" pitchFamily="34" charset="0"/>
                <a:cs typeface="Tahoma" panose="020B0604030504040204" pitchFamily="34" charset="0"/>
              </a:rPr>
              <a:t>The cia traid.</a:t>
            </a:r>
          </a:p>
          <a:p>
            <a:pPr marL="342900" indent="-342900">
              <a:buFont typeface="Arial" panose="020B0604020202020204" pitchFamily="34" charset="0"/>
              <a:buChar char="•"/>
            </a:pPr>
            <a:r>
              <a:rPr lang="en-US" sz="2400" dirty="0" smtClean="0"/>
              <a:t>Vulnerability, threat and risk.</a:t>
            </a:r>
            <a:endParaRPr lang="en-US" sz="2400" dirty="0" smtClean="0">
              <a:latin typeface="Tahoma" panose="020B0604030504040204" pitchFamily="34" charset="0"/>
              <a:ea typeface="Tahoma" panose="020B0604030504040204" pitchFamily="34" charset="0"/>
              <a:cs typeface="Tahoma" panose="020B0604030504040204" pitchFamily="34" charset="0"/>
            </a:endParaRPr>
          </a:p>
          <a:p>
            <a:pPr marL="342900" indent="-342900">
              <a:buFont typeface="Arial" panose="020B0604020202020204" pitchFamily="34" charset="0"/>
              <a:buChar char="•"/>
            </a:pPr>
            <a:endParaRPr lang="en-US" sz="2400" dirty="0" smtClean="0">
              <a:latin typeface="Tahoma" panose="020B0604030504040204" pitchFamily="34" charset="0"/>
              <a:ea typeface="Tahoma" panose="020B0604030504040204" pitchFamily="34" charset="0"/>
              <a:cs typeface="Tahoma" panose="020B0604030504040204" pitchFamily="34" charset="0"/>
            </a:endParaRPr>
          </a:p>
          <a:p>
            <a:endParaRPr lang="en-US" sz="2400" dirty="0" smtClean="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19359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Cyber attack</a:t>
            </a:r>
            <a:endParaRPr lang="en-US" dirty="0"/>
          </a:p>
        </p:txBody>
      </p:sp>
      <p:pic>
        <p:nvPicPr>
          <p:cNvPr id="4" name="Content Placeholder 3"/>
          <p:cNvPicPr>
            <a:picLocks noGrp="1" noChangeAspect="1"/>
          </p:cNvPicPr>
          <p:nvPr>
            <p:ph idx="1"/>
          </p:nvPr>
        </p:nvPicPr>
        <p:blipFill>
          <a:blip r:embed="rId2"/>
          <a:stretch>
            <a:fillRect/>
          </a:stretch>
        </p:blipFill>
        <p:spPr>
          <a:xfrm>
            <a:off x="1788340" y="2492249"/>
            <a:ext cx="8287170" cy="3786316"/>
          </a:xfrm>
          <a:prstGeom prst="rect">
            <a:avLst/>
          </a:prstGeom>
        </p:spPr>
      </p:pic>
    </p:spTree>
    <p:extLst>
      <p:ext uri="{BB962C8B-B14F-4D97-AF65-F5344CB8AC3E}">
        <p14:creationId xmlns:p14="http://schemas.microsoft.com/office/powerpoint/2010/main" val="220256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618518"/>
            <a:ext cx="10300725" cy="1478570"/>
          </a:xfrm>
        </p:spPr>
        <p:txBody>
          <a:bodyPr/>
          <a:lstStyle/>
          <a:p>
            <a:r>
              <a:rPr lang="en-US" dirty="0" smtClean="0"/>
              <a:t>Security information and event management</a:t>
            </a:r>
            <a:endParaRPr lang="en-US" dirty="0"/>
          </a:p>
        </p:txBody>
      </p:sp>
      <p:pic>
        <p:nvPicPr>
          <p:cNvPr id="5" name="Content Placeholder 4"/>
          <p:cNvPicPr>
            <a:picLocks noGrp="1" noChangeAspect="1"/>
          </p:cNvPicPr>
          <p:nvPr>
            <p:ph idx="1"/>
          </p:nvPr>
        </p:nvPicPr>
        <p:blipFill>
          <a:blip r:embed="rId2"/>
          <a:stretch>
            <a:fillRect/>
          </a:stretch>
        </p:blipFill>
        <p:spPr>
          <a:xfrm>
            <a:off x="1611292" y="2330409"/>
            <a:ext cx="8820585" cy="3541712"/>
          </a:xfrm>
          <a:prstGeom prst="rect">
            <a:avLst/>
          </a:prstGeom>
        </p:spPr>
      </p:pic>
    </p:spTree>
    <p:extLst>
      <p:ext uri="{BB962C8B-B14F-4D97-AF65-F5344CB8AC3E}">
        <p14:creationId xmlns:p14="http://schemas.microsoft.com/office/powerpoint/2010/main" val="2408652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 intelligent software</a:t>
            </a:r>
            <a:endParaRPr lang="en-US" dirty="0"/>
          </a:p>
        </p:txBody>
      </p:sp>
      <p:pic>
        <p:nvPicPr>
          <p:cNvPr id="4" name="Content Placeholder 3"/>
          <p:cNvPicPr>
            <a:picLocks noGrp="1" noChangeAspect="1"/>
          </p:cNvPicPr>
          <p:nvPr>
            <p:ph idx="1"/>
          </p:nvPr>
        </p:nvPicPr>
        <p:blipFill>
          <a:blip r:embed="rId2"/>
          <a:stretch>
            <a:fillRect/>
          </a:stretch>
        </p:blipFill>
        <p:spPr>
          <a:xfrm>
            <a:off x="2297753" y="2249488"/>
            <a:ext cx="7593320" cy="3541712"/>
          </a:xfrm>
          <a:prstGeom prst="rect">
            <a:avLst/>
          </a:prstGeom>
        </p:spPr>
      </p:pic>
    </p:spTree>
    <p:extLst>
      <p:ext uri="{BB962C8B-B14F-4D97-AF65-F5344CB8AC3E}">
        <p14:creationId xmlns:p14="http://schemas.microsoft.com/office/powerpoint/2010/main" val="29936651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Patching and </a:t>
            </a:r>
            <a:r>
              <a:rPr lang="en-US" dirty="0" err="1" smtClean="0"/>
              <a:t>analysing</a:t>
            </a:r>
            <a:endParaRPr lang="en-US" dirty="0"/>
          </a:p>
        </p:txBody>
      </p:sp>
      <p:pic>
        <p:nvPicPr>
          <p:cNvPr id="7" name="Content Placeholder 6"/>
          <p:cNvPicPr>
            <a:picLocks noGrp="1" noChangeAspect="1"/>
          </p:cNvPicPr>
          <p:nvPr>
            <p:ph idx="1"/>
          </p:nvPr>
        </p:nvPicPr>
        <p:blipFill>
          <a:blip r:embed="rId2"/>
          <a:stretch>
            <a:fillRect/>
          </a:stretch>
        </p:blipFill>
        <p:spPr>
          <a:xfrm>
            <a:off x="2116099" y="2249488"/>
            <a:ext cx="7956627" cy="3541712"/>
          </a:xfrm>
          <a:prstGeom prst="rect">
            <a:avLst/>
          </a:prstGeom>
        </p:spPr>
      </p:pic>
    </p:spTree>
    <p:extLst>
      <p:ext uri="{BB962C8B-B14F-4D97-AF65-F5344CB8AC3E}">
        <p14:creationId xmlns:p14="http://schemas.microsoft.com/office/powerpoint/2010/main" val="2023996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Without cyber security</a:t>
            </a:r>
            <a:endParaRPr lang="en-US" dirty="0"/>
          </a:p>
        </p:txBody>
      </p:sp>
      <p:pic>
        <p:nvPicPr>
          <p:cNvPr id="4" name="Content Placeholder 3"/>
          <p:cNvPicPr>
            <a:picLocks noGrp="1" noChangeAspect="1"/>
          </p:cNvPicPr>
          <p:nvPr>
            <p:ph idx="1"/>
          </p:nvPr>
        </p:nvPicPr>
        <p:blipFill>
          <a:blip r:embed="rId2"/>
          <a:stretch>
            <a:fillRect/>
          </a:stretch>
        </p:blipFill>
        <p:spPr>
          <a:xfrm>
            <a:off x="4828265" y="2265673"/>
            <a:ext cx="6707787" cy="3541712"/>
          </a:xfrm>
          <a:prstGeom prst="rect">
            <a:avLst/>
          </a:prstGeom>
        </p:spPr>
      </p:pic>
      <p:sp>
        <p:nvSpPr>
          <p:cNvPr id="5" name="TextBox 4"/>
          <p:cNvSpPr txBox="1"/>
          <p:nvPr/>
        </p:nvSpPr>
        <p:spPr>
          <a:xfrm>
            <a:off x="882031" y="2905041"/>
            <a:ext cx="4078386" cy="1754326"/>
          </a:xfrm>
          <a:prstGeom prst="rect">
            <a:avLst/>
          </a:prstGeom>
          <a:noFill/>
        </p:spPr>
        <p:txBody>
          <a:bodyPr wrap="square" rtlCol="0">
            <a:spAutoFit/>
          </a:bodyPr>
          <a:lstStyle/>
          <a:p>
            <a:r>
              <a:rPr lang="en-US" b="1" dirty="0" smtClean="0"/>
              <a:t>Incident Response Platform:</a:t>
            </a:r>
          </a:p>
          <a:p>
            <a:pPr marL="285750" indent="-285750">
              <a:buFont typeface="Arial" panose="020B0604020202020204" pitchFamily="34" charset="0"/>
              <a:buChar char="•"/>
            </a:pPr>
            <a:r>
              <a:rPr lang="en-US" b="1" dirty="0" smtClean="0"/>
              <a:t>Found the source of the attack</a:t>
            </a:r>
          </a:p>
          <a:p>
            <a:pPr marL="285750" indent="-285750">
              <a:buFont typeface="Arial" panose="020B0604020202020204" pitchFamily="34" charset="0"/>
              <a:buChar char="•"/>
            </a:pPr>
            <a:r>
              <a:rPr lang="en-US" b="1" dirty="0" smtClean="0"/>
              <a:t>Fixed the vulnerability.</a:t>
            </a:r>
          </a:p>
          <a:p>
            <a:pPr marL="285750" indent="-285750">
              <a:buFont typeface="Arial" panose="020B0604020202020204" pitchFamily="34" charset="0"/>
              <a:buChar char="•"/>
            </a:pPr>
            <a:r>
              <a:rPr lang="en-US" b="1" dirty="0" smtClean="0"/>
              <a:t>Notify all affected party.</a:t>
            </a:r>
          </a:p>
          <a:p>
            <a:pPr marL="285750" indent="-285750">
              <a:buFont typeface="Arial" panose="020B0604020202020204" pitchFamily="34" charset="0"/>
              <a:buChar char="•"/>
            </a:pPr>
            <a:endParaRPr lang="en-US" b="1" dirty="0" smtClean="0"/>
          </a:p>
          <a:p>
            <a:endParaRPr lang="en-US" b="1" dirty="0"/>
          </a:p>
        </p:txBody>
      </p:sp>
    </p:spTree>
    <p:extLst>
      <p:ext uri="{BB962C8B-B14F-4D97-AF65-F5344CB8AC3E}">
        <p14:creationId xmlns:p14="http://schemas.microsoft.com/office/powerpoint/2010/main" val="5248981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xmlns="" id="{493D4EDA-58E0-40CC-B3CA-14CDEB349D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xmlns=""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xmlns="" id="{AA9EB0BC-A85E-4C26-B355-5DFCEF6CCB4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xmlns="" id="{3643E56B-BD42-413D-B17D-7958270F5D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xmlns="" id="{96C04F74-9467-4FA5-95DC-8D481A29740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xmlns="" id="{D73DE1C3-5C37-42E9-A3F0-256F1938327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xmlns="" id="{4A2E7EC3-E07C-46CE-9B25-41865A5068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C02C5318-1A1E-49D0-B2E2-A4B0FA9E8A40}"/>
              </a:ext>
            </a:extLst>
          </p:cNvPr>
          <p:cNvSpPr>
            <a:spLocks noGrp="1"/>
          </p:cNvSpPr>
          <p:nvPr>
            <p:ph type="ctrTitle"/>
          </p:nvPr>
        </p:nvSpPr>
        <p:spPr>
          <a:xfrm>
            <a:off x="581191" y="4572000"/>
            <a:ext cx="10993549" cy="895244"/>
          </a:xfrm>
        </p:spPr>
        <p:txBody>
          <a:bodyPr>
            <a:noAutofit/>
          </a:bodyPr>
          <a:lstStyle/>
          <a:p>
            <a:r>
              <a:rPr lang="en-US" sz="6000" dirty="0" smtClean="0"/>
              <a:t>Scenario of cyber attack </a:t>
            </a:r>
            <a:endParaRPr lang="en-US" sz="5500" dirty="0">
              <a:solidFill>
                <a:schemeClr val="bg1"/>
              </a:solidFill>
            </a:endParaRPr>
          </a:p>
        </p:txBody>
      </p:sp>
      <p:sp>
        <p:nvSpPr>
          <p:cNvPr id="3" name="Subtitle 2">
            <a:extLst>
              <a:ext uri="{FF2B5EF4-FFF2-40B4-BE49-F238E27FC236}">
                <a16:creationId xmlns:a16="http://schemas.microsoft.com/office/drawing/2014/main" xmlns="" id="{48B6CF59-4E5B-494D-A2F7-97ADD01E6497}"/>
              </a:ext>
            </a:extLst>
          </p:cNvPr>
          <p:cNvSpPr>
            <a:spLocks noGrp="1"/>
          </p:cNvSpPr>
          <p:nvPr>
            <p:ph type="subTitle" idx="1"/>
          </p:nvPr>
        </p:nvSpPr>
        <p:spPr>
          <a:xfrm>
            <a:off x="581194" y="5467246"/>
            <a:ext cx="10993546" cy="484822"/>
          </a:xfrm>
        </p:spPr>
        <p:txBody>
          <a:bodyPr>
            <a:normAutofit/>
          </a:bodyPr>
          <a:lstStyle/>
          <a:p>
            <a:r>
              <a:rPr lang="en-US" dirty="0" smtClean="0">
                <a:solidFill>
                  <a:srgbClr val="7CEBFF"/>
                </a:solidFill>
              </a:rPr>
              <a:t>Thank you										end</a:t>
            </a:r>
            <a:endParaRPr lang="en-US" dirty="0">
              <a:solidFill>
                <a:srgbClr val="7CEBFF"/>
              </a:solidFill>
            </a:endParaRPr>
          </a:p>
        </p:txBody>
      </p:sp>
    </p:spTree>
    <p:extLst>
      <p:ext uri="{BB962C8B-B14F-4D97-AF65-F5344CB8AC3E}">
        <p14:creationId xmlns:p14="http://schemas.microsoft.com/office/powerpoint/2010/main" val="42512927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xmlns="" id="{493D4EDA-58E0-40CC-B3CA-14CDEB349D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xmlns=""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xmlns="" id="{AA9EB0BC-A85E-4C26-B355-5DFCEF6CCB4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xmlns="" id="{3643E56B-BD42-413D-B17D-7958270F5D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xmlns="" id="{96C04F74-9467-4FA5-95DC-8D481A29740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xmlns="" id="{D73DE1C3-5C37-42E9-A3F0-256F1938327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xmlns="" id="{4A2E7EC3-E07C-46CE-9B25-41865A5068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C02C5318-1A1E-49D0-B2E2-A4B0FA9E8A40}"/>
              </a:ext>
            </a:extLst>
          </p:cNvPr>
          <p:cNvSpPr>
            <a:spLocks noGrp="1"/>
          </p:cNvSpPr>
          <p:nvPr>
            <p:ph type="ctrTitle"/>
          </p:nvPr>
        </p:nvSpPr>
        <p:spPr>
          <a:xfrm>
            <a:off x="581191" y="4572000"/>
            <a:ext cx="10993549" cy="895244"/>
          </a:xfrm>
        </p:spPr>
        <p:txBody>
          <a:bodyPr>
            <a:noAutofit/>
          </a:bodyPr>
          <a:lstStyle/>
          <a:p>
            <a:r>
              <a:rPr lang="en-US" sz="5500" dirty="0" smtClean="0">
                <a:solidFill>
                  <a:schemeClr val="bg1"/>
                </a:solidFill>
              </a:rPr>
              <a:t>Cyber Security Tools</a:t>
            </a:r>
            <a:endParaRPr lang="en-US" sz="5500" dirty="0">
              <a:solidFill>
                <a:schemeClr val="bg1"/>
              </a:solidFill>
            </a:endParaRPr>
          </a:p>
        </p:txBody>
      </p:sp>
      <p:sp>
        <p:nvSpPr>
          <p:cNvPr id="3" name="Subtitle 2">
            <a:extLst>
              <a:ext uri="{FF2B5EF4-FFF2-40B4-BE49-F238E27FC236}">
                <a16:creationId xmlns:a16="http://schemas.microsoft.com/office/drawing/2014/main" xmlns="" id="{48B6CF59-4E5B-494D-A2F7-97ADD01E6497}"/>
              </a:ext>
            </a:extLst>
          </p:cNvPr>
          <p:cNvSpPr>
            <a:spLocks noGrp="1"/>
          </p:cNvSpPr>
          <p:nvPr>
            <p:ph type="subTitle" idx="1"/>
          </p:nvPr>
        </p:nvSpPr>
        <p:spPr>
          <a:xfrm>
            <a:off x="581194" y="5467246"/>
            <a:ext cx="10993546" cy="484822"/>
          </a:xfrm>
        </p:spPr>
        <p:txBody>
          <a:bodyPr>
            <a:normAutofit/>
          </a:bodyPr>
          <a:lstStyle/>
          <a:p>
            <a:r>
              <a:rPr lang="en-US" dirty="0" smtClean="0">
                <a:solidFill>
                  <a:srgbClr val="7CEBFF"/>
                </a:solidFill>
              </a:rPr>
              <a:t>Welcome</a:t>
            </a:r>
            <a:endParaRPr lang="en-US" dirty="0">
              <a:solidFill>
                <a:srgbClr val="7CEBFF"/>
              </a:solidFill>
            </a:endParaRPr>
          </a:p>
        </p:txBody>
      </p:sp>
    </p:spTree>
    <p:extLst>
      <p:ext uri="{BB962C8B-B14F-4D97-AF65-F5344CB8AC3E}">
        <p14:creationId xmlns:p14="http://schemas.microsoft.com/office/powerpoint/2010/main" val="15918860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DB6CE4-2B13-4715-B5B2-615A55922CA1}"/>
              </a:ext>
            </a:extLst>
          </p:cNvPr>
          <p:cNvSpPr>
            <a:spLocks noGrp="1"/>
          </p:cNvSpPr>
          <p:nvPr>
            <p:ph type="title"/>
          </p:nvPr>
        </p:nvSpPr>
        <p:spPr>
          <a:xfrm>
            <a:off x="1141413" y="448585"/>
            <a:ext cx="9905998" cy="1478570"/>
          </a:xfrm>
        </p:spPr>
        <p:txBody>
          <a:bodyPr>
            <a:normAutofit/>
          </a:bodyPr>
          <a:lstStyle/>
          <a:p>
            <a:r>
              <a:rPr lang="en-US" sz="4400" dirty="0" smtClean="0">
                <a:latin typeface="Rockwell" panose="02060603020205020403" pitchFamily="18" charset="0"/>
              </a:rPr>
              <a:t>Tools Of cyber security	</a:t>
            </a:r>
            <a:endParaRPr lang="en-US" sz="4400" dirty="0">
              <a:latin typeface="Rockwell" panose="02060603020205020403" pitchFamily="18" charset="0"/>
            </a:endParaRPr>
          </a:p>
        </p:txBody>
      </p:sp>
      <p:sp>
        <p:nvSpPr>
          <p:cNvPr id="3" name="Content Placeholder 2">
            <a:extLst>
              <a:ext uri="{FF2B5EF4-FFF2-40B4-BE49-F238E27FC236}">
                <a16:creationId xmlns:a16="http://schemas.microsoft.com/office/drawing/2014/main" xmlns="" id="{143F5361-68C0-4BF5-80C8-F1E7BF92B2DB}"/>
              </a:ext>
            </a:extLst>
          </p:cNvPr>
          <p:cNvSpPr>
            <a:spLocks noGrp="1"/>
          </p:cNvSpPr>
          <p:nvPr>
            <p:ph idx="1"/>
          </p:nvPr>
        </p:nvSpPr>
        <p:spPr>
          <a:xfrm>
            <a:off x="1141412" y="2339848"/>
            <a:ext cx="6748323" cy="4174239"/>
          </a:xfrm>
        </p:spPr>
        <p:txBody>
          <a:bodyPr>
            <a:normAutofit/>
          </a:bodyPr>
          <a:lstStyle/>
          <a:p>
            <a:r>
              <a:rPr lang="en-US" b="1" dirty="0" smtClean="0"/>
              <a:t>Firewall's.</a:t>
            </a:r>
          </a:p>
          <a:p>
            <a:r>
              <a:rPr lang="en-US" b="1" dirty="0" smtClean="0"/>
              <a:t>Antivirus.</a:t>
            </a:r>
          </a:p>
          <a:p>
            <a:r>
              <a:rPr lang="en-US" b="1" dirty="0" smtClean="0"/>
              <a:t>PKI Service.</a:t>
            </a:r>
          </a:p>
          <a:p>
            <a:r>
              <a:rPr lang="en-US" b="1" dirty="0" smtClean="0"/>
              <a:t>MDR Service.</a:t>
            </a:r>
          </a:p>
          <a:p>
            <a:r>
              <a:rPr lang="en-US" b="1" dirty="0" smtClean="0"/>
              <a:t>Penetration Testing.</a:t>
            </a:r>
          </a:p>
          <a:p>
            <a:r>
              <a:rPr lang="en-US" b="1" dirty="0" smtClean="0"/>
              <a:t>Staff training.</a:t>
            </a:r>
            <a:endParaRPr lang="en-US" b="1" dirty="0"/>
          </a:p>
          <a:p>
            <a:endParaRPr lang="en-US" b="1" dirty="0"/>
          </a:p>
          <a:p>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2"/>
          <a:stretch>
            <a:fillRect/>
          </a:stretch>
        </p:blipFill>
        <p:spPr>
          <a:xfrm>
            <a:off x="4515573" y="2123400"/>
            <a:ext cx="6541609" cy="3611444"/>
          </a:xfrm>
          <a:prstGeom prst="rect">
            <a:avLst/>
          </a:prstGeom>
        </p:spPr>
      </p:pic>
    </p:spTree>
    <p:extLst>
      <p:ext uri="{BB962C8B-B14F-4D97-AF65-F5344CB8AC3E}">
        <p14:creationId xmlns:p14="http://schemas.microsoft.com/office/powerpoint/2010/main" val="2732596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DB6CE4-2B13-4715-B5B2-615A55922CA1}"/>
              </a:ext>
            </a:extLst>
          </p:cNvPr>
          <p:cNvSpPr>
            <a:spLocks noGrp="1"/>
          </p:cNvSpPr>
          <p:nvPr>
            <p:ph type="title"/>
          </p:nvPr>
        </p:nvSpPr>
        <p:spPr>
          <a:xfrm>
            <a:off x="1141413" y="448585"/>
            <a:ext cx="9905998" cy="1478570"/>
          </a:xfrm>
        </p:spPr>
        <p:txBody>
          <a:bodyPr>
            <a:normAutofit/>
          </a:bodyPr>
          <a:lstStyle/>
          <a:p>
            <a:r>
              <a:rPr lang="en-US" sz="4400" dirty="0" smtClean="0">
                <a:latin typeface="Rockwell" panose="02060603020205020403" pitchFamily="18" charset="0"/>
              </a:rPr>
              <a:t>Tools Of cyber security	</a:t>
            </a:r>
            <a:endParaRPr lang="en-US" sz="4400" dirty="0">
              <a:latin typeface="Rockwell" panose="02060603020205020403" pitchFamily="18" charset="0"/>
            </a:endParaRPr>
          </a:p>
        </p:txBody>
      </p:sp>
      <p:sp>
        <p:nvSpPr>
          <p:cNvPr id="3" name="Content Placeholder 2">
            <a:extLst>
              <a:ext uri="{FF2B5EF4-FFF2-40B4-BE49-F238E27FC236}">
                <a16:creationId xmlns:a16="http://schemas.microsoft.com/office/drawing/2014/main" xmlns="" id="{143F5361-68C0-4BF5-80C8-F1E7BF92B2DB}"/>
              </a:ext>
            </a:extLst>
          </p:cNvPr>
          <p:cNvSpPr>
            <a:spLocks noGrp="1"/>
          </p:cNvSpPr>
          <p:nvPr>
            <p:ph idx="1"/>
          </p:nvPr>
        </p:nvSpPr>
        <p:spPr>
          <a:xfrm>
            <a:off x="1141413" y="1991891"/>
            <a:ext cx="6942531" cy="4174239"/>
          </a:xfrm>
        </p:spPr>
        <p:txBody>
          <a:bodyPr>
            <a:normAutofit fontScale="85000" lnSpcReduction="10000"/>
          </a:bodyPr>
          <a:lstStyle/>
          <a:p>
            <a:r>
              <a:rPr lang="en-US" b="1" dirty="0" smtClean="0"/>
              <a:t>Firewall's:</a:t>
            </a:r>
          </a:p>
          <a:p>
            <a:r>
              <a:rPr lang="en-US" dirty="0"/>
              <a:t>firewall is the core of security </a:t>
            </a:r>
            <a:r>
              <a:rPr lang="en-US" dirty="0" smtClean="0"/>
              <a:t>tools.</a:t>
            </a:r>
          </a:p>
          <a:p>
            <a:r>
              <a:rPr lang="en-US" dirty="0"/>
              <a:t> Its job is to prevent unauthorized access to or from a private network</a:t>
            </a:r>
            <a:r>
              <a:rPr lang="en-US" dirty="0" smtClean="0"/>
              <a:t>.</a:t>
            </a:r>
          </a:p>
          <a:p>
            <a:r>
              <a:rPr lang="en-US" dirty="0"/>
              <a:t>The firewalls are used to prevent unauthorized internet users from accessing private networks connected to the Internet. </a:t>
            </a:r>
            <a:endParaRPr lang="en-US" dirty="0" smtClean="0"/>
          </a:p>
          <a:p>
            <a:r>
              <a:rPr lang="en-US" dirty="0" smtClean="0"/>
              <a:t>All </a:t>
            </a:r>
            <a:r>
              <a:rPr lang="en-US" dirty="0"/>
              <a:t>messages are entering or leaving the intranet pass through the firewall. </a:t>
            </a:r>
            <a:endParaRPr lang="en-US" dirty="0" smtClean="0"/>
          </a:p>
          <a:p>
            <a:r>
              <a:rPr lang="en-US" dirty="0" smtClean="0"/>
              <a:t>The </a:t>
            </a:r>
            <a:r>
              <a:rPr lang="en-US" dirty="0"/>
              <a:t>firewall examines each message and blocks those messages that do not meet the specified security criteria.</a:t>
            </a:r>
            <a:endParaRPr lang="en-US" b="1" dirty="0" smtClean="0"/>
          </a:p>
          <a:p>
            <a:pPr marL="0" indent="0">
              <a:buNone/>
            </a:pPr>
            <a:endParaRPr lang="en-US" b="1" dirty="0" smtClean="0"/>
          </a:p>
          <a:p>
            <a:pPr marL="0" indent="0">
              <a:buNone/>
            </a:pPr>
            <a:endParaRPr lang="en-US" b="1" dirty="0"/>
          </a:p>
          <a:p>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p:cNvPicPr>
            <a:picLocks noChangeAspect="1"/>
          </p:cNvPicPr>
          <p:nvPr/>
        </p:nvPicPr>
        <p:blipFill>
          <a:blip r:embed="rId2"/>
          <a:stretch>
            <a:fillRect/>
          </a:stretch>
        </p:blipFill>
        <p:spPr>
          <a:xfrm>
            <a:off x="7772400" y="2593300"/>
            <a:ext cx="4115234" cy="2763265"/>
          </a:xfrm>
          <a:prstGeom prst="rect">
            <a:avLst/>
          </a:prstGeom>
        </p:spPr>
      </p:pic>
    </p:spTree>
    <p:extLst>
      <p:ext uri="{BB962C8B-B14F-4D97-AF65-F5344CB8AC3E}">
        <p14:creationId xmlns:p14="http://schemas.microsoft.com/office/powerpoint/2010/main" val="13848372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DB6CE4-2B13-4715-B5B2-615A55922CA1}"/>
              </a:ext>
            </a:extLst>
          </p:cNvPr>
          <p:cNvSpPr>
            <a:spLocks noGrp="1"/>
          </p:cNvSpPr>
          <p:nvPr>
            <p:ph type="title"/>
          </p:nvPr>
        </p:nvSpPr>
        <p:spPr>
          <a:xfrm>
            <a:off x="1141413" y="448585"/>
            <a:ext cx="9905998" cy="1478570"/>
          </a:xfrm>
        </p:spPr>
        <p:txBody>
          <a:bodyPr>
            <a:normAutofit/>
          </a:bodyPr>
          <a:lstStyle/>
          <a:p>
            <a:r>
              <a:rPr lang="en-US" sz="4400" dirty="0" smtClean="0">
                <a:latin typeface="Rockwell" panose="02060603020205020403" pitchFamily="18" charset="0"/>
              </a:rPr>
              <a:t>Tools Of cyber security	</a:t>
            </a:r>
            <a:endParaRPr lang="en-US" sz="4400" dirty="0">
              <a:latin typeface="Rockwell" panose="02060603020205020403" pitchFamily="18" charset="0"/>
            </a:endParaRPr>
          </a:p>
        </p:txBody>
      </p:sp>
      <p:sp>
        <p:nvSpPr>
          <p:cNvPr id="3" name="Content Placeholder 2">
            <a:extLst>
              <a:ext uri="{FF2B5EF4-FFF2-40B4-BE49-F238E27FC236}">
                <a16:creationId xmlns:a16="http://schemas.microsoft.com/office/drawing/2014/main" xmlns="" id="{143F5361-68C0-4BF5-80C8-F1E7BF92B2DB}"/>
              </a:ext>
            </a:extLst>
          </p:cNvPr>
          <p:cNvSpPr>
            <a:spLocks noGrp="1"/>
          </p:cNvSpPr>
          <p:nvPr>
            <p:ph idx="1"/>
          </p:nvPr>
        </p:nvSpPr>
        <p:spPr>
          <a:xfrm>
            <a:off x="1141414" y="1991891"/>
            <a:ext cx="5979578" cy="4174239"/>
          </a:xfrm>
        </p:spPr>
        <p:txBody>
          <a:bodyPr>
            <a:normAutofit fontScale="92500" lnSpcReduction="10000"/>
          </a:bodyPr>
          <a:lstStyle/>
          <a:p>
            <a:r>
              <a:rPr lang="en-US" b="1" dirty="0"/>
              <a:t>Antivirus </a:t>
            </a:r>
            <a:r>
              <a:rPr lang="en-US" b="1" dirty="0" smtClean="0"/>
              <a:t>Software:</a:t>
            </a:r>
          </a:p>
          <a:p>
            <a:r>
              <a:rPr lang="en-US" dirty="0"/>
              <a:t>Antivirus software is a program which is designed to prevent, detect, and remove viruses and other malware attacks on the individual computer, networks, and IT </a:t>
            </a:r>
            <a:r>
              <a:rPr lang="en-US" dirty="0" smtClean="0"/>
              <a:t>systems.</a:t>
            </a:r>
          </a:p>
          <a:p>
            <a:r>
              <a:rPr lang="en-US" dirty="0"/>
              <a:t>It also protects our computers and networks from the variety of threats and viruses such as Trojan horses, worms, </a:t>
            </a:r>
            <a:r>
              <a:rPr lang="en-US" dirty="0" smtClean="0"/>
              <a:t>key loggers, </a:t>
            </a:r>
            <a:r>
              <a:rPr lang="en-US" dirty="0"/>
              <a:t>browser hijackers, rootkits, spyware, botnets, adware, and ransomware</a:t>
            </a:r>
            <a:r>
              <a:rPr lang="en-US" dirty="0" smtClean="0"/>
              <a:t>.</a:t>
            </a:r>
          </a:p>
          <a:p>
            <a:pPr marL="0" indent="0">
              <a:buNone/>
            </a:pPr>
            <a:endParaRPr lang="en-US" b="1" dirty="0"/>
          </a:p>
          <a:p>
            <a:pPr marL="0" indent="0">
              <a:buNone/>
            </a:pPr>
            <a:endParaRPr lang="en-US" b="1" dirty="0" smtClean="0"/>
          </a:p>
          <a:p>
            <a:pPr marL="0" indent="0">
              <a:buNone/>
            </a:pPr>
            <a:endParaRPr lang="en-US" b="1" dirty="0"/>
          </a:p>
          <a:p>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10" name="Picture 9"/>
          <p:cNvPicPr>
            <a:picLocks noChangeAspect="1"/>
          </p:cNvPicPr>
          <p:nvPr/>
        </p:nvPicPr>
        <p:blipFill>
          <a:blip r:embed="rId2"/>
          <a:stretch>
            <a:fillRect/>
          </a:stretch>
        </p:blipFill>
        <p:spPr>
          <a:xfrm>
            <a:off x="7270772" y="2311415"/>
            <a:ext cx="4831372" cy="3102158"/>
          </a:xfrm>
          <a:prstGeom prst="rect">
            <a:avLst/>
          </a:prstGeom>
        </p:spPr>
      </p:pic>
    </p:spTree>
    <p:extLst>
      <p:ext uri="{BB962C8B-B14F-4D97-AF65-F5344CB8AC3E}">
        <p14:creationId xmlns:p14="http://schemas.microsoft.com/office/powerpoint/2010/main" val="4287311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68D3E5-C7A3-47DF-A374-46BF83A69904}"/>
              </a:ext>
            </a:extLst>
          </p:cNvPr>
          <p:cNvSpPr>
            <a:spLocks noGrp="1"/>
          </p:cNvSpPr>
          <p:nvPr>
            <p:ph type="ctrTitle"/>
          </p:nvPr>
        </p:nvSpPr>
        <p:spPr>
          <a:xfrm>
            <a:off x="1973529" y="361711"/>
            <a:ext cx="8791575" cy="1013934"/>
          </a:xfrm>
        </p:spPr>
        <p:txBody>
          <a:bodyPr>
            <a:normAutofit/>
          </a:bodyPr>
          <a:lstStyle/>
          <a:p>
            <a:pPr algn="ctr"/>
            <a:r>
              <a:rPr lang="en-US" sz="5400" dirty="0" smtClean="0">
                <a:latin typeface="Rockwell" panose="02060603020205020403" pitchFamily="18" charset="0"/>
              </a:rPr>
              <a:t>SYLLABUS</a:t>
            </a:r>
            <a:endParaRPr lang="en-US" sz="5400" dirty="0">
              <a:latin typeface="Rockwell" panose="02060603020205020403" pitchFamily="18" charset="0"/>
            </a:endParaRPr>
          </a:p>
        </p:txBody>
      </p:sp>
      <p:sp>
        <p:nvSpPr>
          <p:cNvPr id="3" name="Subtitle 2">
            <a:extLst>
              <a:ext uri="{FF2B5EF4-FFF2-40B4-BE49-F238E27FC236}">
                <a16:creationId xmlns:a16="http://schemas.microsoft.com/office/drawing/2014/main" xmlns="" id="{2E78725B-6E40-4D82-B375-7831D81C29EE}"/>
              </a:ext>
            </a:extLst>
          </p:cNvPr>
          <p:cNvSpPr>
            <a:spLocks noGrp="1"/>
          </p:cNvSpPr>
          <p:nvPr>
            <p:ph type="subTitle" idx="1"/>
          </p:nvPr>
        </p:nvSpPr>
        <p:spPr>
          <a:xfrm>
            <a:off x="2322414" y="2144389"/>
            <a:ext cx="8917423" cy="4264503"/>
          </a:xfrm>
        </p:spPr>
        <p:txBody>
          <a:bodyPr>
            <a:normAutofit/>
          </a:bodyPr>
          <a:lstStyle/>
          <a:p>
            <a:r>
              <a:rPr lang="en-US" sz="2400" dirty="0" smtClean="0">
                <a:latin typeface="Tahoma" panose="020B0604030504040204" pitchFamily="34" charset="0"/>
                <a:ea typeface="Tahoma" panose="020B0604030504040204" pitchFamily="34" charset="0"/>
                <a:cs typeface="Tahoma" panose="020B0604030504040204" pitchFamily="34" charset="0"/>
              </a:rPr>
              <a:t>2. HISTORY OF cyber security.</a:t>
            </a:r>
          </a:p>
          <a:p>
            <a:pPr marL="342900" indent="-342900">
              <a:buFont typeface="Arial" panose="020B0604020202020204" pitchFamily="34" charset="0"/>
              <a:buChar char="•"/>
            </a:pPr>
            <a:r>
              <a:rPr lang="en-US" sz="2400" dirty="0" smtClean="0">
                <a:latin typeface="Tahoma" panose="020B0604030504040204" pitchFamily="34" charset="0"/>
                <a:ea typeface="Tahoma" panose="020B0604030504040204" pitchFamily="34" charset="0"/>
                <a:cs typeface="Tahoma" panose="020B0604030504040204" pitchFamily="34" charset="0"/>
              </a:rPr>
              <a:t>STORY OF CYBER SECURITY.</a:t>
            </a:r>
          </a:p>
          <a:p>
            <a:r>
              <a:rPr lang="en-US" sz="2400" dirty="0" smtClean="0">
                <a:latin typeface="Tahoma" panose="020B0604030504040204" pitchFamily="34" charset="0"/>
                <a:ea typeface="Tahoma" panose="020B0604030504040204" pitchFamily="34" charset="0"/>
                <a:cs typeface="Tahoma" panose="020B0604030504040204" pitchFamily="34" charset="0"/>
              </a:rPr>
              <a:t>3. COMPONENTS OF CYBERSECURITY.</a:t>
            </a:r>
          </a:p>
          <a:p>
            <a:pPr marL="342900" indent="-342900">
              <a:buFont typeface="Arial" panose="020B0604020202020204" pitchFamily="34" charset="0"/>
              <a:buChar char="•"/>
            </a:pPr>
            <a:r>
              <a:rPr lang="en-US" sz="2400" dirty="0" smtClean="0">
                <a:latin typeface="Tahoma" panose="020B0604030504040204" pitchFamily="34" charset="0"/>
                <a:ea typeface="Tahoma" panose="020B0604030504040204" pitchFamily="34" charset="0"/>
                <a:cs typeface="Tahoma" panose="020B0604030504040204" pitchFamily="34" charset="0"/>
              </a:rPr>
              <a:t>PACKET STRUCTURE.</a:t>
            </a:r>
          </a:p>
          <a:p>
            <a:pPr marL="342900" indent="-342900">
              <a:buFont typeface="Arial" panose="020B0604020202020204" pitchFamily="34" charset="0"/>
              <a:buChar char="•"/>
            </a:pPr>
            <a:r>
              <a:rPr lang="en-US" sz="2400" dirty="0" smtClean="0">
                <a:latin typeface="Tahoma" panose="020B0604030504040204" pitchFamily="34" charset="0"/>
                <a:ea typeface="Tahoma" panose="020B0604030504040204" pitchFamily="34" charset="0"/>
                <a:cs typeface="Tahoma" panose="020B0604030504040204" pitchFamily="34" charset="0"/>
              </a:rPr>
              <a:t>ADDRESSING.</a:t>
            </a:r>
          </a:p>
          <a:p>
            <a:pPr marL="342900" indent="-342900">
              <a:buFont typeface="Arial" panose="020B0604020202020204" pitchFamily="34" charset="0"/>
              <a:buChar char="•"/>
            </a:pPr>
            <a:r>
              <a:rPr lang="en-US" sz="2400" dirty="0" smtClean="0">
                <a:latin typeface="Tahoma" panose="020B0604030504040204" pitchFamily="34" charset="0"/>
                <a:ea typeface="Tahoma" panose="020B0604030504040204" pitchFamily="34" charset="0"/>
                <a:cs typeface="Tahoma" panose="020B0604030504040204" pitchFamily="34" charset="0"/>
              </a:rPr>
              <a:t>NETWORK ARCHITECTURE.</a:t>
            </a:r>
          </a:p>
          <a:p>
            <a:pPr marL="342900" indent="-342900">
              <a:buFont typeface="Arial" panose="020B0604020202020204" pitchFamily="34" charset="0"/>
              <a:buChar char="•"/>
            </a:pPr>
            <a:r>
              <a:rPr lang="en-US" sz="2400" dirty="0" smtClean="0">
                <a:latin typeface="Tahoma" panose="020B0604030504040204" pitchFamily="34" charset="0"/>
                <a:ea typeface="Tahoma" panose="020B0604030504040204" pitchFamily="34" charset="0"/>
                <a:cs typeface="Tahoma" panose="020B0604030504040204" pitchFamily="34" charset="0"/>
              </a:rPr>
              <a:t>FIREWALLS</a:t>
            </a:r>
          </a:p>
          <a:p>
            <a:pPr marL="342900" indent="-342900">
              <a:buFont typeface="Arial" panose="020B0604020202020204" pitchFamily="34" charset="0"/>
              <a:buChar char="•"/>
            </a:pPr>
            <a:endParaRPr lang="en-US" sz="2400" dirty="0" smtClean="0">
              <a:latin typeface="Tahoma" panose="020B0604030504040204" pitchFamily="34" charset="0"/>
              <a:ea typeface="Tahoma" panose="020B0604030504040204" pitchFamily="34" charset="0"/>
              <a:cs typeface="Tahoma" panose="020B0604030504040204" pitchFamily="34" charset="0"/>
            </a:endParaRPr>
          </a:p>
          <a:p>
            <a:endParaRPr lang="en-US" sz="2400" dirty="0" smtClean="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8926039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DB6CE4-2B13-4715-B5B2-615A55922CA1}"/>
              </a:ext>
            </a:extLst>
          </p:cNvPr>
          <p:cNvSpPr>
            <a:spLocks noGrp="1"/>
          </p:cNvSpPr>
          <p:nvPr>
            <p:ph type="title"/>
          </p:nvPr>
        </p:nvSpPr>
        <p:spPr>
          <a:xfrm>
            <a:off x="1141413" y="448585"/>
            <a:ext cx="9905998" cy="1478570"/>
          </a:xfrm>
        </p:spPr>
        <p:txBody>
          <a:bodyPr>
            <a:normAutofit/>
          </a:bodyPr>
          <a:lstStyle/>
          <a:p>
            <a:r>
              <a:rPr lang="en-US" sz="4400" dirty="0" smtClean="0">
                <a:latin typeface="Rockwell" panose="02060603020205020403" pitchFamily="18" charset="0"/>
              </a:rPr>
              <a:t>Tools Of cyber security	</a:t>
            </a:r>
            <a:endParaRPr lang="en-US" sz="4400" dirty="0">
              <a:latin typeface="Rockwell" panose="02060603020205020403" pitchFamily="18" charset="0"/>
            </a:endParaRPr>
          </a:p>
        </p:txBody>
      </p:sp>
      <p:sp>
        <p:nvSpPr>
          <p:cNvPr id="3" name="Content Placeholder 2">
            <a:extLst>
              <a:ext uri="{FF2B5EF4-FFF2-40B4-BE49-F238E27FC236}">
                <a16:creationId xmlns:a16="http://schemas.microsoft.com/office/drawing/2014/main" xmlns="" id="{143F5361-68C0-4BF5-80C8-F1E7BF92B2DB}"/>
              </a:ext>
            </a:extLst>
          </p:cNvPr>
          <p:cNvSpPr>
            <a:spLocks noGrp="1"/>
          </p:cNvSpPr>
          <p:nvPr>
            <p:ph idx="1"/>
          </p:nvPr>
        </p:nvSpPr>
        <p:spPr>
          <a:xfrm>
            <a:off x="1141413" y="1991891"/>
            <a:ext cx="6942531" cy="4174239"/>
          </a:xfrm>
        </p:spPr>
        <p:txBody>
          <a:bodyPr>
            <a:normAutofit/>
          </a:bodyPr>
          <a:lstStyle/>
          <a:p>
            <a:r>
              <a:rPr lang="en-US" b="1" dirty="0"/>
              <a:t>PKI </a:t>
            </a:r>
            <a:r>
              <a:rPr lang="en-US" b="1" dirty="0" smtClean="0"/>
              <a:t>Services: / Cryptography</a:t>
            </a:r>
          </a:p>
          <a:p>
            <a:r>
              <a:rPr lang="en-US" dirty="0"/>
              <a:t>PKI stands for Public Key Infrastructure. </a:t>
            </a:r>
            <a:endParaRPr lang="en-US" dirty="0" smtClean="0"/>
          </a:p>
          <a:p>
            <a:r>
              <a:rPr lang="en-US" dirty="0"/>
              <a:t> This tool supports the distribution and identification of public encryption keys</a:t>
            </a:r>
            <a:r>
              <a:rPr lang="en-US" dirty="0" smtClean="0"/>
              <a:t>.</a:t>
            </a:r>
          </a:p>
          <a:p>
            <a:r>
              <a:rPr lang="en-US" dirty="0"/>
              <a:t>It enables users and computer systems to securely exchange data over the internet and verify the identity of the other party.</a:t>
            </a:r>
            <a:endParaRPr lang="en-US" b="1" dirty="0"/>
          </a:p>
          <a:p>
            <a:pPr marL="0" indent="0">
              <a:buNone/>
            </a:pPr>
            <a:endParaRPr lang="en-US" b="1" dirty="0" smtClean="0"/>
          </a:p>
          <a:p>
            <a:pPr marL="0" indent="0">
              <a:buNone/>
            </a:pPr>
            <a:endParaRPr lang="en-US" b="1" dirty="0"/>
          </a:p>
          <a:p>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6" name="Picture 5"/>
          <p:cNvPicPr>
            <a:picLocks noChangeAspect="1"/>
          </p:cNvPicPr>
          <p:nvPr/>
        </p:nvPicPr>
        <p:blipFill>
          <a:blip r:embed="rId2"/>
          <a:stretch>
            <a:fillRect/>
          </a:stretch>
        </p:blipFill>
        <p:spPr>
          <a:xfrm>
            <a:off x="7626652" y="3913088"/>
            <a:ext cx="4389346" cy="2253042"/>
          </a:xfrm>
          <a:prstGeom prst="rect">
            <a:avLst/>
          </a:prstGeom>
        </p:spPr>
      </p:pic>
    </p:spTree>
    <p:extLst>
      <p:ext uri="{BB962C8B-B14F-4D97-AF65-F5344CB8AC3E}">
        <p14:creationId xmlns:p14="http://schemas.microsoft.com/office/powerpoint/2010/main" val="4485603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DB6CE4-2B13-4715-B5B2-615A55922CA1}"/>
              </a:ext>
            </a:extLst>
          </p:cNvPr>
          <p:cNvSpPr>
            <a:spLocks noGrp="1"/>
          </p:cNvSpPr>
          <p:nvPr>
            <p:ph type="title"/>
          </p:nvPr>
        </p:nvSpPr>
        <p:spPr>
          <a:xfrm>
            <a:off x="1141413" y="448585"/>
            <a:ext cx="9905998" cy="1478570"/>
          </a:xfrm>
        </p:spPr>
        <p:txBody>
          <a:bodyPr>
            <a:normAutofit/>
          </a:bodyPr>
          <a:lstStyle/>
          <a:p>
            <a:r>
              <a:rPr lang="en-US" sz="4400" dirty="0" smtClean="0">
                <a:latin typeface="Rockwell" panose="02060603020205020403" pitchFamily="18" charset="0"/>
              </a:rPr>
              <a:t>Tools Of cyber security	</a:t>
            </a:r>
            <a:endParaRPr lang="en-US" sz="4400" dirty="0">
              <a:latin typeface="Rockwell" panose="02060603020205020403" pitchFamily="18" charset="0"/>
            </a:endParaRPr>
          </a:p>
        </p:txBody>
      </p:sp>
      <p:sp>
        <p:nvSpPr>
          <p:cNvPr id="3" name="Content Placeholder 2">
            <a:extLst>
              <a:ext uri="{FF2B5EF4-FFF2-40B4-BE49-F238E27FC236}">
                <a16:creationId xmlns:a16="http://schemas.microsoft.com/office/drawing/2014/main" xmlns="" id="{143F5361-68C0-4BF5-80C8-F1E7BF92B2DB}"/>
              </a:ext>
            </a:extLst>
          </p:cNvPr>
          <p:cNvSpPr>
            <a:spLocks noGrp="1"/>
          </p:cNvSpPr>
          <p:nvPr>
            <p:ph idx="1"/>
          </p:nvPr>
        </p:nvSpPr>
        <p:spPr>
          <a:xfrm>
            <a:off x="1141413" y="1991891"/>
            <a:ext cx="6942531" cy="4174239"/>
          </a:xfrm>
        </p:spPr>
        <p:txBody>
          <a:bodyPr>
            <a:normAutofit/>
          </a:bodyPr>
          <a:lstStyle/>
          <a:p>
            <a:r>
              <a:rPr lang="en-US" b="1" dirty="0"/>
              <a:t>PKI can also be used to:</a:t>
            </a:r>
            <a:endParaRPr lang="en-US" dirty="0"/>
          </a:p>
          <a:p>
            <a:r>
              <a:rPr lang="en-US" dirty="0"/>
              <a:t>Enable Multi-Factor Authentication and access control</a:t>
            </a:r>
          </a:p>
          <a:p>
            <a:r>
              <a:rPr lang="en-US" dirty="0"/>
              <a:t>Create compliant, Trusted Digital Signatures.</a:t>
            </a:r>
          </a:p>
          <a:p>
            <a:r>
              <a:rPr lang="en-US" dirty="0"/>
              <a:t>Encrypt email communications and authenticate the sender's identity.</a:t>
            </a:r>
          </a:p>
          <a:p>
            <a:r>
              <a:rPr lang="en-US" dirty="0"/>
              <a:t>Digitally sign and protect the code.</a:t>
            </a:r>
          </a:p>
          <a:p>
            <a:r>
              <a:rPr lang="en-US" dirty="0"/>
              <a:t>Build identity and trust into </a:t>
            </a:r>
            <a:r>
              <a:rPr lang="en-US" dirty="0" err="1"/>
              <a:t>IoT</a:t>
            </a:r>
            <a:r>
              <a:rPr lang="en-US" dirty="0"/>
              <a:t> ecosystems.</a:t>
            </a:r>
          </a:p>
        </p:txBody>
      </p:sp>
      <p:pic>
        <p:nvPicPr>
          <p:cNvPr id="4" name="Picture 3"/>
          <p:cNvPicPr>
            <a:picLocks noChangeAspect="1"/>
          </p:cNvPicPr>
          <p:nvPr/>
        </p:nvPicPr>
        <p:blipFill>
          <a:blip r:embed="rId2"/>
          <a:stretch>
            <a:fillRect/>
          </a:stretch>
        </p:blipFill>
        <p:spPr>
          <a:xfrm>
            <a:off x="7084486" y="4341967"/>
            <a:ext cx="4389346" cy="2253042"/>
          </a:xfrm>
          <a:prstGeom prst="rect">
            <a:avLst/>
          </a:prstGeom>
        </p:spPr>
      </p:pic>
    </p:spTree>
    <p:extLst>
      <p:ext uri="{BB962C8B-B14F-4D97-AF65-F5344CB8AC3E}">
        <p14:creationId xmlns:p14="http://schemas.microsoft.com/office/powerpoint/2010/main" val="27224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DB6CE4-2B13-4715-B5B2-615A55922CA1}"/>
              </a:ext>
            </a:extLst>
          </p:cNvPr>
          <p:cNvSpPr>
            <a:spLocks noGrp="1"/>
          </p:cNvSpPr>
          <p:nvPr>
            <p:ph type="title"/>
          </p:nvPr>
        </p:nvSpPr>
        <p:spPr>
          <a:xfrm>
            <a:off x="1141413" y="448585"/>
            <a:ext cx="9905998" cy="1478570"/>
          </a:xfrm>
        </p:spPr>
        <p:txBody>
          <a:bodyPr>
            <a:normAutofit/>
          </a:bodyPr>
          <a:lstStyle/>
          <a:p>
            <a:r>
              <a:rPr lang="en-US" sz="4400" dirty="0" smtClean="0">
                <a:latin typeface="Rockwell" panose="02060603020205020403" pitchFamily="18" charset="0"/>
              </a:rPr>
              <a:t>Tools Of cyber security	</a:t>
            </a:r>
            <a:endParaRPr lang="en-US" sz="4400" dirty="0">
              <a:latin typeface="Rockwell" panose="02060603020205020403" pitchFamily="18" charset="0"/>
            </a:endParaRPr>
          </a:p>
        </p:txBody>
      </p:sp>
      <p:sp>
        <p:nvSpPr>
          <p:cNvPr id="3" name="Content Placeholder 2">
            <a:extLst>
              <a:ext uri="{FF2B5EF4-FFF2-40B4-BE49-F238E27FC236}">
                <a16:creationId xmlns:a16="http://schemas.microsoft.com/office/drawing/2014/main" xmlns="" id="{143F5361-68C0-4BF5-80C8-F1E7BF92B2DB}"/>
              </a:ext>
            </a:extLst>
          </p:cNvPr>
          <p:cNvSpPr>
            <a:spLocks noGrp="1"/>
          </p:cNvSpPr>
          <p:nvPr>
            <p:ph idx="1"/>
          </p:nvPr>
        </p:nvSpPr>
        <p:spPr>
          <a:xfrm>
            <a:off x="1141414" y="1991891"/>
            <a:ext cx="6028130" cy="4174239"/>
          </a:xfrm>
        </p:spPr>
        <p:txBody>
          <a:bodyPr>
            <a:normAutofit fontScale="92500" lnSpcReduction="20000"/>
          </a:bodyPr>
          <a:lstStyle/>
          <a:p>
            <a:r>
              <a:rPr lang="en-US" b="1" dirty="0"/>
              <a:t>Managed Detection and Response Service </a:t>
            </a:r>
            <a:r>
              <a:rPr lang="en-US" dirty="0"/>
              <a:t>(MDR</a:t>
            </a:r>
            <a:r>
              <a:rPr lang="en-US" dirty="0" smtClean="0"/>
              <a:t>):</a:t>
            </a:r>
          </a:p>
          <a:p>
            <a:r>
              <a:rPr lang="en-US" dirty="0"/>
              <a:t>Today's cybercriminals and hackers used more advanced techniques and software to breach organization security So, there is a necessity for every businesses to be used more powerful forms of </a:t>
            </a:r>
            <a:r>
              <a:rPr lang="en-US" dirty="0" err="1"/>
              <a:t>defences</a:t>
            </a:r>
            <a:r>
              <a:rPr lang="en-US" dirty="0"/>
              <a:t> of </a:t>
            </a:r>
            <a:r>
              <a:rPr lang="en-US" dirty="0" err="1"/>
              <a:t>cybersecurity</a:t>
            </a:r>
            <a:r>
              <a:rPr lang="en-US" dirty="0"/>
              <a:t>. </a:t>
            </a:r>
            <a:endParaRPr lang="en-US" dirty="0" smtClean="0"/>
          </a:p>
          <a:p>
            <a:r>
              <a:rPr lang="en-US" dirty="0" smtClean="0"/>
              <a:t>MDR </a:t>
            </a:r>
            <a:r>
              <a:rPr lang="en-US" dirty="0"/>
              <a:t>is an advanced security service that provides threat hunting, threat intelligence, security monitoring, incident analysis, and incident response.</a:t>
            </a:r>
          </a:p>
        </p:txBody>
      </p:sp>
      <p:pic>
        <p:nvPicPr>
          <p:cNvPr id="4" name="Picture 3"/>
          <p:cNvPicPr>
            <a:picLocks noChangeAspect="1"/>
          </p:cNvPicPr>
          <p:nvPr/>
        </p:nvPicPr>
        <p:blipFill>
          <a:blip r:embed="rId2"/>
          <a:stretch>
            <a:fillRect/>
          </a:stretch>
        </p:blipFill>
        <p:spPr>
          <a:xfrm>
            <a:off x="7096715" y="1991891"/>
            <a:ext cx="4778136" cy="2978266"/>
          </a:xfrm>
          <a:prstGeom prst="rect">
            <a:avLst/>
          </a:prstGeom>
        </p:spPr>
      </p:pic>
    </p:spTree>
    <p:extLst>
      <p:ext uri="{BB962C8B-B14F-4D97-AF65-F5344CB8AC3E}">
        <p14:creationId xmlns:p14="http://schemas.microsoft.com/office/powerpoint/2010/main" val="36932378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DB6CE4-2B13-4715-B5B2-615A55922CA1}"/>
              </a:ext>
            </a:extLst>
          </p:cNvPr>
          <p:cNvSpPr>
            <a:spLocks noGrp="1"/>
          </p:cNvSpPr>
          <p:nvPr>
            <p:ph type="title"/>
          </p:nvPr>
        </p:nvSpPr>
        <p:spPr>
          <a:xfrm>
            <a:off x="1141413" y="448585"/>
            <a:ext cx="9905998" cy="1478570"/>
          </a:xfrm>
        </p:spPr>
        <p:txBody>
          <a:bodyPr>
            <a:normAutofit/>
          </a:bodyPr>
          <a:lstStyle/>
          <a:p>
            <a:r>
              <a:rPr lang="en-US" sz="4400" dirty="0" smtClean="0">
                <a:latin typeface="Rockwell" panose="02060603020205020403" pitchFamily="18" charset="0"/>
              </a:rPr>
              <a:t>Tools Of cyber security	</a:t>
            </a:r>
            <a:endParaRPr lang="en-US" sz="4400" dirty="0">
              <a:latin typeface="Rockwell" panose="02060603020205020403" pitchFamily="18" charset="0"/>
            </a:endParaRPr>
          </a:p>
        </p:txBody>
      </p:sp>
      <p:sp>
        <p:nvSpPr>
          <p:cNvPr id="3" name="Content Placeholder 2">
            <a:extLst>
              <a:ext uri="{FF2B5EF4-FFF2-40B4-BE49-F238E27FC236}">
                <a16:creationId xmlns:a16="http://schemas.microsoft.com/office/drawing/2014/main" xmlns="" id="{143F5361-68C0-4BF5-80C8-F1E7BF92B2DB}"/>
              </a:ext>
            </a:extLst>
          </p:cNvPr>
          <p:cNvSpPr>
            <a:spLocks noGrp="1"/>
          </p:cNvSpPr>
          <p:nvPr>
            <p:ph idx="1"/>
          </p:nvPr>
        </p:nvSpPr>
        <p:spPr>
          <a:xfrm>
            <a:off x="1141413" y="1991891"/>
            <a:ext cx="6942531" cy="4174239"/>
          </a:xfrm>
        </p:spPr>
        <p:txBody>
          <a:bodyPr>
            <a:normAutofit fontScale="92500" lnSpcReduction="10000"/>
          </a:bodyPr>
          <a:lstStyle/>
          <a:p>
            <a:r>
              <a:rPr lang="en-US" b="1" dirty="0"/>
              <a:t>Penetration </a:t>
            </a:r>
            <a:r>
              <a:rPr lang="en-US" b="1" dirty="0" smtClean="0"/>
              <a:t>Testing:</a:t>
            </a:r>
            <a:endParaRPr lang="en-US" b="1" dirty="0"/>
          </a:p>
          <a:p>
            <a:r>
              <a:rPr lang="en-US" dirty="0"/>
              <a:t>Penetration testing, or pen-test, is an important way to evaluate our business's security systems and security of an IT infrastructure by safely trying to exploit </a:t>
            </a:r>
            <a:r>
              <a:rPr lang="en-US" dirty="0" smtClean="0"/>
              <a:t>vulnerabilities. </a:t>
            </a:r>
          </a:p>
          <a:p>
            <a:r>
              <a:rPr lang="en-US" dirty="0" smtClean="0"/>
              <a:t>These </a:t>
            </a:r>
            <a:r>
              <a:rPr lang="en-US" dirty="0"/>
              <a:t>vulnerabilities exist in operating systems, services and application, improper configurations or risky end-user behavior. In Penetration testing, </a:t>
            </a:r>
            <a:r>
              <a:rPr lang="en-US" dirty="0" smtClean="0"/>
              <a:t>cyber security </a:t>
            </a:r>
            <a:r>
              <a:rPr lang="en-US" dirty="0"/>
              <a:t>professionals will use the same techniques and processes utilized by criminal hackers to check for potential threats and areas of weakness.</a:t>
            </a:r>
          </a:p>
        </p:txBody>
      </p:sp>
      <p:pic>
        <p:nvPicPr>
          <p:cNvPr id="4" name="Picture 3"/>
          <p:cNvPicPr>
            <a:picLocks noChangeAspect="1"/>
          </p:cNvPicPr>
          <p:nvPr/>
        </p:nvPicPr>
        <p:blipFill>
          <a:blip r:embed="rId2"/>
          <a:stretch>
            <a:fillRect/>
          </a:stretch>
        </p:blipFill>
        <p:spPr>
          <a:xfrm>
            <a:off x="8278152" y="2395242"/>
            <a:ext cx="3544228" cy="1965117"/>
          </a:xfrm>
          <a:prstGeom prst="rect">
            <a:avLst/>
          </a:prstGeom>
        </p:spPr>
      </p:pic>
    </p:spTree>
    <p:extLst>
      <p:ext uri="{BB962C8B-B14F-4D97-AF65-F5344CB8AC3E}">
        <p14:creationId xmlns:p14="http://schemas.microsoft.com/office/powerpoint/2010/main" val="27150952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xmlns="" id="{493D4EDA-58E0-40CC-B3CA-14CDEB349D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xmlns=""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xmlns="" id="{AA9EB0BC-A85E-4C26-B355-5DFCEF6CCB4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xmlns="" id="{3643E56B-BD42-413D-B17D-7958270F5D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xmlns="" id="{96C04F74-9467-4FA5-95DC-8D481A29740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xmlns="" id="{D73DE1C3-5C37-42E9-A3F0-256F1938327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xmlns="" id="{4A2E7EC3-E07C-46CE-9B25-41865A5068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C02C5318-1A1E-49D0-B2E2-A4B0FA9E8A40}"/>
              </a:ext>
            </a:extLst>
          </p:cNvPr>
          <p:cNvSpPr>
            <a:spLocks noGrp="1"/>
          </p:cNvSpPr>
          <p:nvPr>
            <p:ph type="ctrTitle"/>
          </p:nvPr>
        </p:nvSpPr>
        <p:spPr>
          <a:xfrm>
            <a:off x="581191" y="4572000"/>
            <a:ext cx="10993549" cy="895244"/>
          </a:xfrm>
        </p:spPr>
        <p:txBody>
          <a:bodyPr>
            <a:noAutofit/>
          </a:bodyPr>
          <a:lstStyle/>
          <a:p>
            <a:r>
              <a:rPr lang="en-US" sz="5500" dirty="0" smtClean="0">
                <a:solidFill>
                  <a:schemeClr val="bg1"/>
                </a:solidFill>
              </a:rPr>
              <a:t>Cyber Security Tools</a:t>
            </a:r>
            <a:endParaRPr lang="en-US" sz="5500" dirty="0">
              <a:solidFill>
                <a:schemeClr val="bg1"/>
              </a:solidFill>
            </a:endParaRPr>
          </a:p>
        </p:txBody>
      </p:sp>
      <p:sp>
        <p:nvSpPr>
          <p:cNvPr id="3" name="Subtitle 2">
            <a:extLst>
              <a:ext uri="{FF2B5EF4-FFF2-40B4-BE49-F238E27FC236}">
                <a16:creationId xmlns:a16="http://schemas.microsoft.com/office/drawing/2014/main" xmlns="" id="{48B6CF59-4E5B-494D-A2F7-97ADD01E6497}"/>
              </a:ext>
            </a:extLst>
          </p:cNvPr>
          <p:cNvSpPr>
            <a:spLocks noGrp="1"/>
          </p:cNvSpPr>
          <p:nvPr>
            <p:ph type="subTitle" idx="1"/>
          </p:nvPr>
        </p:nvSpPr>
        <p:spPr>
          <a:xfrm>
            <a:off x="581194" y="5467246"/>
            <a:ext cx="10993546" cy="484822"/>
          </a:xfrm>
        </p:spPr>
        <p:txBody>
          <a:bodyPr>
            <a:normAutofit/>
          </a:bodyPr>
          <a:lstStyle/>
          <a:p>
            <a:r>
              <a:rPr lang="en-US" dirty="0" smtClean="0">
                <a:solidFill>
                  <a:srgbClr val="7CEBFF"/>
                </a:solidFill>
              </a:rPr>
              <a:t>Thank you										end</a:t>
            </a:r>
            <a:endParaRPr lang="en-US" dirty="0">
              <a:solidFill>
                <a:srgbClr val="7CEBFF"/>
              </a:solidFill>
            </a:endParaRPr>
          </a:p>
        </p:txBody>
      </p:sp>
    </p:spTree>
    <p:extLst>
      <p:ext uri="{BB962C8B-B14F-4D97-AF65-F5344CB8AC3E}">
        <p14:creationId xmlns:p14="http://schemas.microsoft.com/office/powerpoint/2010/main" val="8404106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xmlns="" id="{493D4EDA-58E0-40CC-B3CA-14CDEB349D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xmlns=""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xmlns="" id="{AA9EB0BC-A85E-4C26-B355-5DFCEF6CCB4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xmlns="" id="{3643E56B-BD42-413D-B17D-7958270F5D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xmlns="" id="{96C04F74-9467-4FA5-95DC-8D481A29740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xmlns="" id="{D73DE1C3-5C37-42E9-A3F0-256F1938327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xmlns="" id="{4A2E7EC3-E07C-46CE-9B25-41865A5068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C02C5318-1A1E-49D0-B2E2-A4B0FA9E8A40}"/>
              </a:ext>
            </a:extLst>
          </p:cNvPr>
          <p:cNvSpPr>
            <a:spLocks noGrp="1"/>
          </p:cNvSpPr>
          <p:nvPr>
            <p:ph type="ctrTitle"/>
          </p:nvPr>
        </p:nvSpPr>
        <p:spPr>
          <a:xfrm>
            <a:off x="581191" y="4572000"/>
            <a:ext cx="10993549" cy="895244"/>
          </a:xfrm>
        </p:spPr>
        <p:txBody>
          <a:bodyPr>
            <a:noAutofit/>
          </a:bodyPr>
          <a:lstStyle/>
          <a:p>
            <a:r>
              <a:rPr lang="en-US" sz="5500" dirty="0" smtClean="0">
                <a:solidFill>
                  <a:schemeClr val="bg1"/>
                </a:solidFill>
              </a:rPr>
              <a:t>History of cyber security</a:t>
            </a:r>
            <a:endParaRPr lang="en-US" sz="5500" dirty="0">
              <a:solidFill>
                <a:schemeClr val="bg1"/>
              </a:solidFill>
            </a:endParaRPr>
          </a:p>
        </p:txBody>
      </p:sp>
      <p:sp>
        <p:nvSpPr>
          <p:cNvPr id="3" name="Subtitle 2">
            <a:extLst>
              <a:ext uri="{FF2B5EF4-FFF2-40B4-BE49-F238E27FC236}">
                <a16:creationId xmlns:a16="http://schemas.microsoft.com/office/drawing/2014/main" xmlns="" id="{48B6CF59-4E5B-494D-A2F7-97ADD01E6497}"/>
              </a:ext>
            </a:extLst>
          </p:cNvPr>
          <p:cNvSpPr>
            <a:spLocks noGrp="1"/>
          </p:cNvSpPr>
          <p:nvPr>
            <p:ph type="subTitle" idx="1"/>
          </p:nvPr>
        </p:nvSpPr>
        <p:spPr>
          <a:xfrm>
            <a:off x="581194" y="5467246"/>
            <a:ext cx="10993546" cy="484822"/>
          </a:xfrm>
        </p:spPr>
        <p:txBody>
          <a:bodyPr>
            <a:normAutofit/>
          </a:bodyPr>
          <a:lstStyle/>
          <a:p>
            <a:r>
              <a:rPr lang="en-US" dirty="0" smtClean="0">
                <a:solidFill>
                  <a:srgbClr val="7CEBFF"/>
                </a:solidFill>
              </a:rPr>
              <a:t>Welcome										start</a:t>
            </a:r>
            <a:endParaRPr lang="en-US" dirty="0">
              <a:solidFill>
                <a:srgbClr val="7CEBFF"/>
              </a:solidFill>
            </a:endParaRPr>
          </a:p>
        </p:txBody>
      </p:sp>
    </p:spTree>
    <p:extLst>
      <p:ext uri="{BB962C8B-B14F-4D97-AF65-F5344CB8AC3E}">
        <p14:creationId xmlns:p14="http://schemas.microsoft.com/office/powerpoint/2010/main" val="22625322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0493" y="626610"/>
            <a:ext cx="9905998" cy="1478570"/>
          </a:xfrm>
        </p:spPr>
        <p:txBody>
          <a:bodyPr/>
          <a:lstStyle/>
          <a:p>
            <a:r>
              <a:rPr lang="en-US" dirty="0" smtClean="0"/>
              <a:t>Early days of hacking</a:t>
            </a:r>
            <a:endParaRPr lang="en-US" dirty="0"/>
          </a:p>
        </p:txBody>
      </p:sp>
      <p:pic>
        <p:nvPicPr>
          <p:cNvPr id="4" name="Content Placeholder 3"/>
          <p:cNvPicPr>
            <a:picLocks noGrp="1" noChangeAspect="1"/>
          </p:cNvPicPr>
          <p:nvPr>
            <p:ph idx="1"/>
          </p:nvPr>
        </p:nvPicPr>
        <p:blipFill>
          <a:blip r:embed="rId2"/>
          <a:stretch>
            <a:fillRect/>
          </a:stretch>
        </p:blipFill>
        <p:spPr>
          <a:xfrm>
            <a:off x="1949322" y="2176660"/>
            <a:ext cx="7982686" cy="3541712"/>
          </a:xfrm>
          <a:prstGeom prst="rect">
            <a:avLst/>
          </a:prstGeom>
        </p:spPr>
      </p:pic>
    </p:spTree>
    <p:extLst>
      <p:ext uri="{BB962C8B-B14F-4D97-AF65-F5344CB8AC3E}">
        <p14:creationId xmlns:p14="http://schemas.microsoft.com/office/powerpoint/2010/main" val="11975247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first computer worm</a:t>
            </a:r>
            <a:endParaRPr lang="en-US" dirty="0"/>
          </a:p>
        </p:txBody>
      </p:sp>
      <p:pic>
        <p:nvPicPr>
          <p:cNvPr id="5" name="Content Placeholder 4"/>
          <p:cNvPicPr>
            <a:picLocks noGrp="1" noChangeAspect="1"/>
          </p:cNvPicPr>
          <p:nvPr>
            <p:ph idx="1"/>
          </p:nvPr>
        </p:nvPicPr>
        <p:blipFill>
          <a:blip r:embed="rId2"/>
          <a:stretch>
            <a:fillRect/>
          </a:stretch>
        </p:blipFill>
        <p:spPr>
          <a:xfrm>
            <a:off x="2134778" y="2241396"/>
            <a:ext cx="7919268" cy="3541712"/>
          </a:xfrm>
          <a:prstGeom prst="rect">
            <a:avLst/>
          </a:prstGeom>
        </p:spPr>
      </p:pic>
    </p:spTree>
    <p:extLst>
      <p:ext uri="{BB962C8B-B14F-4D97-AF65-F5344CB8AC3E}">
        <p14:creationId xmlns:p14="http://schemas.microsoft.com/office/powerpoint/2010/main" val="25631056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Hacking in popular culture</a:t>
            </a:r>
            <a:endParaRPr lang="en-US" dirty="0"/>
          </a:p>
        </p:txBody>
      </p:sp>
      <p:pic>
        <p:nvPicPr>
          <p:cNvPr id="4" name="Content Placeholder 3"/>
          <p:cNvPicPr>
            <a:picLocks noGrp="1" noChangeAspect="1"/>
          </p:cNvPicPr>
          <p:nvPr>
            <p:ph idx="1"/>
          </p:nvPr>
        </p:nvPicPr>
        <p:blipFill>
          <a:blip r:embed="rId2"/>
          <a:stretch>
            <a:fillRect/>
          </a:stretch>
        </p:blipFill>
        <p:spPr>
          <a:xfrm>
            <a:off x="1812381" y="2209027"/>
            <a:ext cx="7932886" cy="3541712"/>
          </a:xfrm>
          <a:prstGeom prst="rect">
            <a:avLst/>
          </a:prstGeom>
        </p:spPr>
      </p:pic>
    </p:spTree>
    <p:extLst>
      <p:ext uri="{BB962C8B-B14F-4D97-AF65-F5344CB8AC3E}">
        <p14:creationId xmlns:p14="http://schemas.microsoft.com/office/powerpoint/2010/main" val="16947214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people hack</a:t>
            </a:r>
            <a:endParaRPr lang="en-US" dirty="0"/>
          </a:p>
        </p:txBody>
      </p:sp>
      <p:pic>
        <p:nvPicPr>
          <p:cNvPr id="5" name="Content Placeholder 4"/>
          <p:cNvPicPr>
            <a:picLocks noGrp="1" noChangeAspect="1"/>
          </p:cNvPicPr>
          <p:nvPr>
            <p:ph idx="1"/>
          </p:nvPr>
        </p:nvPicPr>
        <p:blipFill>
          <a:blip r:embed="rId2"/>
          <a:stretch>
            <a:fillRect/>
          </a:stretch>
        </p:blipFill>
        <p:spPr>
          <a:xfrm>
            <a:off x="1832412" y="2249488"/>
            <a:ext cx="8524001" cy="3541712"/>
          </a:xfrm>
          <a:prstGeom prst="rect">
            <a:avLst/>
          </a:prstGeom>
        </p:spPr>
      </p:pic>
    </p:spTree>
    <p:extLst>
      <p:ext uri="{BB962C8B-B14F-4D97-AF65-F5344CB8AC3E}">
        <p14:creationId xmlns:p14="http://schemas.microsoft.com/office/powerpoint/2010/main" val="3017553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68D3E5-C7A3-47DF-A374-46BF83A69904}"/>
              </a:ext>
            </a:extLst>
          </p:cNvPr>
          <p:cNvSpPr>
            <a:spLocks noGrp="1"/>
          </p:cNvSpPr>
          <p:nvPr>
            <p:ph type="ctrTitle"/>
          </p:nvPr>
        </p:nvSpPr>
        <p:spPr>
          <a:xfrm>
            <a:off x="1973529" y="361711"/>
            <a:ext cx="8791575" cy="1013934"/>
          </a:xfrm>
        </p:spPr>
        <p:txBody>
          <a:bodyPr>
            <a:normAutofit/>
          </a:bodyPr>
          <a:lstStyle/>
          <a:p>
            <a:pPr algn="ctr"/>
            <a:r>
              <a:rPr lang="en-US" sz="5400" dirty="0" smtClean="0">
                <a:latin typeface="Rockwell" panose="02060603020205020403" pitchFamily="18" charset="0"/>
              </a:rPr>
              <a:t>SYLLABUS</a:t>
            </a:r>
            <a:endParaRPr lang="en-US" sz="5400" dirty="0">
              <a:latin typeface="Rockwell" panose="02060603020205020403" pitchFamily="18" charset="0"/>
            </a:endParaRPr>
          </a:p>
        </p:txBody>
      </p:sp>
      <p:sp>
        <p:nvSpPr>
          <p:cNvPr id="3" name="Subtitle 2">
            <a:extLst>
              <a:ext uri="{FF2B5EF4-FFF2-40B4-BE49-F238E27FC236}">
                <a16:creationId xmlns:a16="http://schemas.microsoft.com/office/drawing/2014/main" xmlns="" id="{2E78725B-6E40-4D82-B375-7831D81C29EE}"/>
              </a:ext>
            </a:extLst>
          </p:cNvPr>
          <p:cNvSpPr>
            <a:spLocks noGrp="1"/>
          </p:cNvSpPr>
          <p:nvPr>
            <p:ph type="subTitle" idx="1"/>
          </p:nvPr>
        </p:nvSpPr>
        <p:spPr>
          <a:xfrm>
            <a:off x="2613727" y="2144389"/>
            <a:ext cx="8626109" cy="4264503"/>
          </a:xfrm>
        </p:spPr>
        <p:txBody>
          <a:bodyPr>
            <a:normAutofit/>
          </a:bodyPr>
          <a:lstStyle/>
          <a:p>
            <a:r>
              <a:rPr lang="en-US" sz="2400" dirty="0" smtClean="0">
                <a:latin typeface="Tahoma" panose="020B0604030504040204" pitchFamily="34" charset="0"/>
                <a:ea typeface="Tahoma" panose="020B0604030504040204" pitchFamily="34" charset="0"/>
                <a:cs typeface="Tahoma" panose="020B0604030504040204" pitchFamily="34" charset="0"/>
              </a:rPr>
              <a:t>4. CYBER SECURITY FRAMEWORKS.</a:t>
            </a:r>
          </a:p>
          <a:p>
            <a:pPr marL="342900" indent="-342900">
              <a:buFont typeface="Arial" panose="020B0604020202020204" pitchFamily="34" charset="0"/>
              <a:buChar char="•"/>
            </a:pPr>
            <a:r>
              <a:rPr lang="en-US" sz="2400" dirty="0" smtClean="0">
                <a:latin typeface="Tahoma" panose="020B0604030504040204" pitchFamily="34" charset="0"/>
                <a:ea typeface="Tahoma" panose="020B0604030504040204" pitchFamily="34" charset="0"/>
                <a:cs typeface="Tahoma" panose="020B0604030504040204" pitchFamily="34" charset="0"/>
              </a:rPr>
              <a:t>TYPES OF CYBERSECURITY FRAMEWORKS.</a:t>
            </a:r>
          </a:p>
          <a:p>
            <a:endParaRPr lang="en-US" sz="2400" dirty="0" smtClean="0">
              <a:latin typeface="Tahoma" panose="020B0604030504040204" pitchFamily="34" charset="0"/>
              <a:ea typeface="Tahoma" panose="020B0604030504040204" pitchFamily="34" charset="0"/>
              <a:cs typeface="Tahoma" panose="020B0604030504040204" pitchFamily="34" charset="0"/>
            </a:endParaRPr>
          </a:p>
          <a:p>
            <a:r>
              <a:rPr lang="en-US" sz="2400" dirty="0" smtClean="0">
                <a:latin typeface="Tahoma" panose="020B0604030504040204" pitchFamily="34" charset="0"/>
                <a:ea typeface="Tahoma" panose="020B0604030504040204" pitchFamily="34" charset="0"/>
                <a:cs typeface="Tahoma" panose="020B0604030504040204" pitchFamily="34" charset="0"/>
              </a:rPr>
              <a:t>5. FUNDAMENTALS OF NETWORKING.</a:t>
            </a:r>
          </a:p>
          <a:p>
            <a:pPr marL="342900" indent="-342900">
              <a:buFont typeface="Arial" panose="020B0604020202020204" pitchFamily="34" charset="0"/>
              <a:buChar char="•"/>
            </a:pPr>
            <a:r>
              <a:rPr lang="en-US" sz="2400" dirty="0" smtClean="0">
                <a:latin typeface="Tw Cen MT (Body)"/>
              </a:rPr>
              <a:t>Network </a:t>
            </a:r>
            <a:r>
              <a:rPr lang="en-US" sz="2400" dirty="0">
                <a:latin typeface="Tw Cen MT (Body)"/>
              </a:rPr>
              <a:t>Architecture</a:t>
            </a:r>
            <a:endParaRPr lang="en-US" sz="2400" dirty="0" smtClean="0">
              <a:latin typeface="Tw Cen MT (Body)"/>
              <a:ea typeface="Tahoma" panose="020B0604030504040204" pitchFamily="34" charset="0"/>
              <a:cs typeface="Tahoma" panose="020B0604030504040204" pitchFamily="34" charset="0"/>
            </a:endParaRPr>
          </a:p>
          <a:p>
            <a:pPr marL="342900" indent="-342900">
              <a:buFont typeface="Arial" panose="020B0604020202020204" pitchFamily="34" charset="0"/>
              <a:buChar char="•"/>
            </a:pPr>
            <a:r>
              <a:rPr lang="en-US" sz="2400" dirty="0" smtClean="0">
                <a:latin typeface="Tahoma" panose="020B0604030504040204" pitchFamily="34" charset="0"/>
                <a:ea typeface="Tahoma" panose="020B0604030504040204" pitchFamily="34" charset="0"/>
                <a:cs typeface="Tahoma" panose="020B0604030504040204" pitchFamily="34" charset="0"/>
              </a:rPr>
              <a:t>NETWORKING TOOLS</a:t>
            </a:r>
          </a:p>
          <a:p>
            <a:endParaRPr lang="en-US" sz="2400" dirty="0" smtClean="0">
              <a:latin typeface="Tahoma" panose="020B0604030504040204" pitchFamily="34" charset="0"/>
              <a:ea typeface="Tahoma" panose="020B0604030504040204" pitchFamily="34" charset="0"/>
              <a:cs typeface="Tahoma" panose="020B0604030504040204" pitchFamily="34" charset="0"/>
            </a:endParaRPr>
          </a:p>
          <a:p>
            <a:endParaRPr lang="en-US" sz="2400" dirty="0" smtClean="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1748076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people hack</a:t>
            </a:r>
            <a:endParaRPr lang="en-US" dirty="0"/>
          </a:p>
        </p:txBody>
      </p:sp>
      <p:sp>
        <p:nvSpPr>
          <p:cNvPr id="7" name="Content Placeholder 6"/>
          <p:cNvSpPr>
            <a:spLocks noGrp="1"/>
          </p:cNvSpPr>
          <p:nvPr>
            <p:ph idx="1"/>
          </p:nvPr>
        </p:nvSpPr>
        <p:spPr/>
        <p:txBody>
          <a:bodyPr>
            <a:normAutofit fontScale="92500"/>
          </a:bodyPr>
          <a:lstStyle/>
          <a:p>
            <a:r>
              <a:rPr lang="en-US" dirty="0"/>
              <a:t>In 1967, IBM invited school kids to try out their new computer. After exploring the accessible parts of the system, the students worked to probe deeper, learning the system’s language, and gaining access to other parts of the system. </a:t>
            </a:r>
          </a:p>
          <a:p>
            <a:r>
              <a:rPr lang="en-US" dirty="0"/>
              <a:t>This was a valuable lesson to the company and they acknowledged their gratitude to “a number of high school students for their compulsion to bomb the system”, which resulted in the development of defensive measures – and possibly the defensive mindset that would prove essential to developers from then on. Ethical hacking is still practiced today.</a:t>
            </a:r>
          </a:p>
          <a:p>
            <a:endParaRPr lang="en-US" dirty="0"/>
          </a:p>
        </p:txBody>
      </p:sp>
    </p:spTree>
    <p:extLst>
      <p:ext uri="{BB962C8B-B14F-4D97-AF65-F5344CB8AC3E}">
        <p14:creationId xmlns:p14="http://schemas.microsoft.com/office/powerpoint/2010/main" val="1602735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people hack</a:t>
            </a:r>
            <a:endParaRPr lang="en-US" dirty="0"/>
          </a:p>
        </p:txBody>
      </p:sp>
      <p:pic>
        <p:nvPicPr>
          <p:cNvPr id="5" name="Content Placeholder 4"/>
          <p:cNvPicPr>
            <a:picLocks noGrp="1" noChangeAspect="1"/>
          </p:cNvPicPr>
          <p:nvPr>
            <p:ph idx="1"/>
          </p:nvPr>
        </p:nvPicPr>
        <p:blipFill>
          <a:blip r:embed="rId2"/>
          <a:stretch>
            <a:fillRect/>
          </a:stretch>
        </p:blipFill>
        <p:spPr>
          <a:xfrm>
            <a:off x="1477267" y="2249488"/>
            <a:ext cx="9234292" cy="3541712"/>
          </a:xfrm>
          <a:prstGeom prst="rect">
            <a:avLst/>
          </a:prstGeom>
        </p:spPr>
      </p:pic>
    </p:spTree>
    <p:extLst>
      <p:ext uri="{BB962C8B-B14F-4D97-AF65-F5344CB8AC3E}">
        <p14:creationId xmlns:p14="http://schemas.microsoft.com/office/powerpoint/2010/main" val="33026761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xmlns="" id="{493D4EDA-58E0-40CC-B3CA-14CDEB349D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xmlns=""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xmlns="" id="{AA9EB0BC-A85E-4C26-B355-5DFCEF6CCB4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xmlns="" id="{3643E56B-BD42-413D-B17D-7958270F5D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xmlns="" id="{96C04F74-9467-4FA5-95DC-8D481A29740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xmlns="" id="{D73DE1C3-5C37-42E9-A3F0-256F1938327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xmlns="" id="{4A2E7EC3-E07C-46CE-9B25-41865A5068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C02C5318-1A1E-49D0-B2E2-A4B0FA9E8A40}"/>
              </a:ext>
            </a:extLst>
          </p:cNvPr>
          <p:cNvSpPr>
            <a:spLocks noGrp="1"/>
          </p:cNvSpPr>
          <p:nvPr>
            <p:ph type="ctrTitle"/>
          </p:nvPr>
        </p:nvSpPr>
        <p:spPr>
          <a:xfrm>
            <a:off x="581191" y="4572000"/>
            <a:ext cx="10993549" cy="895244"/>
          </a:xfrm>
        </p:spPr>
        <p:txBody>
          <a:bodyPr>
            <a:noAutofit/>
          </a:bodyPr>
          <a:lstStyle/>
          <a:p>
            <a:r>
              <a:rPr lang="en-US" sz="5500" dirty="0" smtClean="0">
                <a:solidFill>
                  <a:schemeClr val="bg1"/>
                </a:solidFill>
              </a:rPr>
              <a:t>History of cyber security</a:t>
            </a:r>
            <a:endParaRPr lang="en-US" sz="5500" dirty="0">
              <a:solidFill>
                <a:schemeClr val="bg1"/>
              </a:solidFill>
            </a:endParaRPr>
          </a:p>
        </p:txBody>
      </p:sp>
      <p:sp>
        <p:nvSpPr>
          <p:cNvPr id="3" name="Subtitle 2">
            <a:extLst>
              <a:ext uri="{FF2B5EF4-FFF2-40B4-BE49-F238E27FC236}">
                <a16:creationId xmlns:a16="http://schemas.microsoft.com/office/drawing/2014/main" xmlns="" id="{48B6CF59-4E5B-494D-A2F7-97ADD01E6497}"/>
              </a:ext>
            </a:extLst>
          </p:cNvPr>
          <p:cNvSpPr>
            <a:spLocks noGrp="1"/>
          </p:cNvSpPr>
          <p:nvPr>
            <p:ph type="subTitle" idx="1"/>
          </p:nvPr>
        </p:nvSpPr>
        <p:spPr>
          <a:xfrm>
            <a:off x="581194" y="5467246"/>
            <a:ext cx="10993546" cy="484822"/>
          </a:xfrm>
        </p:spPr>
        <p:txBody>
          <a:bodyPr>
            <a:normAutofit/>
          </a:bodyPr>
          <a:lstStyle/>
          <a:p>
            <a:r>
              <a:rPr lang="en-US" dirty="0" smtClean="0">
                <a:solidFill>
                  <a:srgbClr val="7CEBFF"/>
                </a:solidFill>
              </a:rPr>
              <a:t>Thank you										end</a:t>
            </a:r>
            <a:endParaRPr lang="en-US" dirty="0">
              <a:solidFill>
                <a:srgbClr val="7CEBFF"/>
              </a:solidFill>
            </a:endParaRPr>
          </a:p>
        </p:txBody>
      </p:sp>
    </p:spTree>
    <p:extLst>
      <p:ext uri="{BB962C8B-B14F-4D97-AF65-F5344CB8AC3E}">
        <p14:creationId xmlns:p14="http://schemas.microsoft.com/office/powerpoint/2010/main" val="20782242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xmlns="" id="{493D4EDA-58E0-40CC-B3CA-14CDEB349D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xmlns=""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xmlns="" id="{AA9EB0BC-A85E-4C26-B355-5DFCEF6CCB4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xmlns="" id="{3643E56B-BD42-413D-B17D-7958270F5D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xmlns="" id="{96C04F74-9467-4FA5-95DC-8D481A29740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xmlns="" id="{D73DE1C3-5C37-42E9-A3F0-256F1938327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xmlns="" id="{4A2E7EC3-E07C-46CE-9B25-41865A5068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C02C5318-1A1E-49D0-B2E2-A4B0FA9E8A40}"/>
              </a:ext>
            </a:extLst>
          </p:cNvPr>
          <p:cNvSpPr>
            <a:spLocks noGrp="1"/>
          </p:cNvSpPr>
          <p:nvPr>
            <p:ph type="ctrTitle"/>
          </p:nvPr>
        </p:nvSpPr>
        <p:spPr>
          <a:xfrm>
            <a:off x="581191" y="4572000"/>
            <a:ext cx="10993549" cy="895244"/>
          </a:xfrm>
        </p:spPr>
        <p:txBody>
          <a:bodyPr>
            <a:noAutofit/>
          </a:bodyPr>
          <a:lstStyle/>
          <a:p>
            <a:r>
              <a:rPr lang="en-US" sz="5500" dirty="0" smtClean="0">
                <a:solidFill>
                  <a:schemeClr val="bg1"/>
                </a:solidFill>
              </a:rPr>
              <a:t>Types of hacker</a:t>
            </a:r>
            <a:endParaRPr lang="en-US" sz="5500" dirty="0">
              <a:solidFill>
                <a:schemeClr val="bg1"/>
              </a:solidFill>
            </a:endParaRPr>
          </a:p>
        </p:txBody>
      </p:sp>
      <p:sp>
        <p:nvSpPr>
          <p:cNvPr id="3" name="Subtitle 2">
            <a:extLst>
              <a:ext uri="{FF2B5EF4-FFF2-40B4-BE49-F238E27FC236}">
                <a16:creationId xmlns:a16="http://schemas.microsoft.com/office/drawing/2014/main" xmlns="" id="{48B6CF59-4E5B-494D-A2F7-97ADD01E6497}"/>
              </a:ext>
            </a:extLst>
          </p:cNvPr>
          <p:cNvSpPr>
            <a:spLocks noGrp="1"/>
          </p:cNvSpPr>
          <p:nvPr>
            <p:ph type="subTitle" idx="1"/>
          </p:nvPr>
        </p:nvSpPr>
        <p:spPr>
          <a:xfrm>
            <a:off x="581194" y="5467246"/>
            <a:ext cx="10993546" cy="484822"/>
          </a:xfrm>
        </p:spPr>
        <p:txBody>
          <a:bodyPr>
            <a:normAutofit/>
          </a:bodyPr>
          <a:lstStyle/>
          <a:p>
            <a:r>
              <a:rPr lang="en-US" dirty="0" smtClean="0">
                <a:solidFill>
                  <a:srgbClr val="7CEBFF"/>
                </a:solidFill>
              </a:rPr>
              <a:t>Welcome</a:t>
            </a:r>
            <a:endParaRPr lang="en-US" dirty="0">
              <a:solidFill>
                <a:srgbClr val="7CEBFF"/>
              </a:solidFill>
            </a:endParaRPr>
          </a:p>
        </p:txBody>
      </p:sp>
    </p:spTree>
    <p:extLst>
      <p:ext uri="{BB962C8B-B14F-4D97-AF65-F5344CB8AC3E}">
        <p14:creationId xmlns:p14="http://schemas.microsoft.com/office/powerpoint/2010/main" val="32238955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hacker</a:t>
            </a:r>
            <a:endParaRPr lang="en-US" dirty="0"/>
          </a:p>
        </p:txBody>
      </p:sp>
      <p:pic>
        <p:nvPicPr>
          <p:cNvPr id="4" name="Content Placeholder 3"/>
          <p:cNvPicPr>
            <a:picLocks noGrp="1" noChangeAspect="1"/>
          </p:cNvPicPr>
          <p:nvPr>
            <p:ph idx="1"/>
          </p:nvPr>
        </p:nvPicPr>
        <p:blipFill>
          <a:blip r:embed="rId2"/>
          <a:stretch>
            <a:fillRect/>
          </a:stretch>
        </p:blipFill>
        <p:spPr>
          <a:xfrm>
            <a:off x="1953843" y="2249488"/>
            <a:ext cx="8281139" cy="3541712"/>
          </a:xfrm>
          <a:prstGeom prst="rect">
            <a:avLst/>
          </a:prstGeom>
        </p:spPr>
      </p:pic>
    </p:spTree>
    <p:extLst>
      <p:ext uri="{BB962C8B-B14F-4D97-AF65-F5344CB8AC3E}">
        <p14:creationId xmlns:p14="http://schemas.microsoft.com/office/powerpoint/2010/main" val="143617639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White hat hacker</a:t>
            </a:r>
            <a:endParaRPr lang="en-US" dirty="0"/>
          </a:p>
        </p:txBody>
      </p:sp>
      <p:sp>
        <p:nvSpPr>
          <p:cNvPr id="3" name="Content Placeholder 2"/>
          <p:cNvSpPr>
            <a:spLocks noGrp="1"/>
          </p:cNvSpPr>
          <p:nvPr>
            <p:ph idx="1"/>
          </p:nvPr>
        </p:nvSpPr>
        <p:spPr/>
        <p:txBody>
          <a:bodyPr>
            <a:normAutofit fontScale="92500" lnSpcReduction="20000"/>
          </a:bodyPr>
          <a:lstStyle/>
          <a:p>
            <a:pPr fontAlgn="base"/>
            <a:r>
              <a:rPr lang="en-US" b="1" dirty="0" smtClean="0"/>
              <a:t>The Good Guy.</a:t>
            </a:r>
            <a:endParaRPr lang="en-US" b="1" dirty="0"/>
          </a:p>
          <a:p>
            <a:pPr fontAlgn="base"/>
            <a:r>
              <a:rPr lang="en-US" dirty="0" smtClean="0"/>
              <a:t>Enter </a:t>
            </a:r>
            <a:r>
              <a:rPr lang="en-US" dirty="0"/>
              <a:t>the White Hat hacker, the good guy who uses his (or her) capabilities to damage your organization — but only hypothetically. Instead, the real purpose is to uncover security failings in your system in order to help you safeguard your business from the dangerous hackers.</a:t>
            </a:r>
          </a:p>
          <a:p>
            <a:pPr fontAlgn="base"/>
            <a:r>
              <a:rPr lang="en-US" dirty="0"/>
              <a:t>Companies hire White Hats to stress test their information systems. They run deep scans of networks for </a:t>
            </a:r>
            <a:r>
              <a:rPr lang="en-US" dirty="0">
                <a:hlinkClick r:id="rId2"/>
              </a:rPr>
              <a:t>malware</a:t>
            </a:r>
            <a:r>
              <a:rPr lang="en-US" dirty="0"/>
              <a:t>, attempt to hack information systems using methods Black Hats would use, and even try to fool staff into clicking on links that lead to malware infestations.</a:t>
            </a:r>
          </a:p>
          <a:p>
            <a:pPr marL="0" indent="0">
              <a:buNone/>
            </a:pPr>
            <a:endParaRPr lang="en-US" dirty="0"/>
          </a:p>
        </p:txBody>
      </p:sp>
    </p:spTree>
    <p:extLst>
      <p:ext uri="{BB962C8B-B14F-4D97-AF65-F5344CB8AC3E}">
        <p14:creationId xmlns:p14="http://schemas.microsoft.com/office/powerpoint/2010/main" val="19168534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Gray hat hacker</a:t>
            </a:r>
            <a:endParaRPr lang="en-US" dirty="0"/>
          </a:p>
        </p:txBody>
      </p:sp>
      <p:sp>
        <p:nvSpPr>
          <p:cNvPr id="3" name="Content Placeholder 2"/>
          <p:cNvSpPr>
            <a:spLocks noGrp="1"/>
          </p:cNvSpPr>
          <p:nvPr>
            <p:ph idx="1"/>
          </p:nvPr>
        </p:nvSpPr>
        <p:spPr/>
        <p:txBody>
          <a:bodyPr>
            <a:normAutofit fontScale="85000" lnSpcReduction="10000"/>
          </a:bodyPr>
          <a:lstStyle/>
          <a:p>
            <a:r>
              <a:rPr lang="en-US" b="1" dirty="0"/>
              <a:t>The </a:t>
            </a:r>
            <a:r>
              <a:rPr lang="en-US" b="1" dirty="0" smtClean="0"/>
              <a:t>Ugly</a:t>
            </a:r>
          </a:p>
          <a:p>
            <a:pPr fontAlgn="base"/>
            <a:r>
              <a:rPr lang="en-US" dirty="0"/>
              <a:t>Somewhere between white and black lies the ugly — the Gray Hats. Some Gray Hat hackers like to believe they're doing something good for companies by hacking their websites and invading their networks without permission, but company owners rarely appreciate unauthorized forays into their business information infrastructure.</a:t>
            </a:r>
          </a:p>
          <a:p>
            <a:pPr fontAlgn="base"/>
            <a:r>
              <a:rPr lang="en-US" dirty="0"/>
              <a:t>In most cases, a Gray Hat's real intention is to show off his skills and gain publicity — maybe even appreciation — for what he considers a contribution to </a:t>
            </a:r>
            <a:r>
              <a:rPr lang="en-US" dirty="0" err="1"/>
              <a:t>cybersecurity</a:t>
            </a:r>
            <a:r>
              <a:rPr lang="en-US" dirty="0"/>
              <a:t>.</a:t>
            </a:r>
          </a:p>
          <a:p>
            <a:pPr fontAlgn="base"/>
            <a:r>
              <a:rPr lang="en-US" dirty="0"/>
              <a:t>Gray Hats often say they mean no harm with their incursions. Sometimes, they're simply curious about hacking a high-profile system — without regard to privacy and numerous other laws.</a:t>
            </a:r>
          </a:p>
          <a:p>
            <a:endParaRPr lang="en-US" dirty="0"/>
          </a:p>
          <a:p>
            <a:endParaRPr lang="en-US" b="1" dirty="0"/>
          </a:p>
        </p:txBody>
      </p:sp>
    </p:spTree>
    <p:extLst>
      <p:ext uri="{BB962C8B-B14F-4D97-AF65-F5344CB8AC3E}">
        <p14:creationId xmlns:p14="http://schemas.microsoft.com/office/powerpoint/2010/main" val="100124179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hat hacker</a:t>
            </a:r>
            <a:endParaRPr lang="en-US" dirty="0"/>
          </a:p>
        </p:txBody>
      </p:sp>
      <p:pic>
        <p:nvPicPr>
          <p:cNvPr id="4" name="Content Placeholder 3"/>
          <p:cNvPicPr>
            <a:picLocks noGrp="1" noChangeAspect="1"/>
          </p:cNvPicPr>
          <p:nvPr>
            <p:ph idx="1"/>
          </p:nvPr>
        </p:nvPicPr>
        <p:blipFill>
          <a:blip r:embed="rId2"/>
          <a:stretch>
            <a:fillRect/>
          </a:stretch>
        </p:blipFill>
        <p:spPr>
          <a:xfrm>
            <a:off x="7549869" y="2929219"/>
            <a:ext cx="4484699" cy="2707704"/>
          </a:xfrm>
          <a:prstGeom prst="rect">
            <a:avLst/>
          </a:prstGeom>
        </p:spPr>
      </p:pic>
      <p:sp>
        <p:nvSpPr>
          <p:cNvPr id="6" name="TextBox 5"/>
          <p:cNvSpPr txBox="1"/>
          <p:nvPr/>
        </p:nvSpPr>
        <p:spPr>
          <a:xfrm>
            <a:off x="1540320" y="2476162"/>
            <a:ext cx="5645407" cy="4247317"/>
          </a:xfrm>
          <a:prstGeom prst="rect">
            <a:avLst/>
          </a:prstGeom>
          <a:noFill/>
        </p:spPr>
        <p:txBody>
          <a:bodyPr wrap="square" rtlCol="0">
            <a:spAutoFit/>
          </a:bodyPr>
          <a:lstStyle/>
          <a:p>
            <a:pPr marL="285750" indent="-285750">
              <a:buFont typeface="Arial" panose="020B0604020202020204" pitchFamily="34" charset="0"/>
              <a:buChar char="•"/>
            </a:pPr>
            <a:r>
              <a:rPr lang="en-US" dirty="0"/>
              <a:t>Black Hat hackers are criminals who break into computer networks with malicious intent. They may also release malware that destroys files, holds computers hostage, or steals passwords, credit card numbers, and other personal information</a:t>
            </a:r>
            <a:r>
              <a:rPr lang="en-US" dirty="0" smtClean="0"/>
              <a:t>.</a:t>
            </a:r>
          </a:p>
          <a:p>
            <a:pPr marL="285750" indent="-285750" fontAlgn="base">
              <a:buFont typeface="Arial" panose="020B0604020202020204" pitchFamily="34" charset="0"/>
              <a:buChar char="•"/>
            </a:pPr>
            <a:r>
              <a:rPr lang="en-US" dirty="0" smtClean="0"/>
              <a:t>Distributing </a:t>
            </a:r>
            <a:r>
              <a:rPr lang="en-US" dirty="0"/>
              <a:t>malicious software isn't difficult, partly because hacking today operates like </a:t>
            </a:r>
            <a:r>
              <a:rPr lang="en-US" dirty="0">
                <a:hlinkClick r:id="rId3"/>
              </a:rPr>
              <a:t>big business</a:t>
            </a:r>
            <a:r>
              <a:rPr lang="en-US" dirty="0"/>
              <a:t>. Organizations boast partners, resellers, vendors, and associates, and they buy and sell licenses for malware to other criminal organizations for use in new regions or markets.</a:t>
            </a:r>
          </a:p>
          <a:p>
            <a:r>
              <a:rPr lang="en-US" dirty="0"/>
              <a:t/>
            </a:r>
            <a:br>
              <a:rPr lang="en-US" dirty="0"/>
            </a:br>
            <a:endParaRPr lang="en-US" dirty="0" smtClean="0"/>
          </a:p>
          <a:p>
            <a:endParaRPr lang="en-US" dirty="0"/>
          </a:p>
          <a:p>
            <a:endParaRPr lang="en-US" dirty="0"/>
          </a:p>
        </p:txBody>
      </p:sp>
    </p:spTree>
    <p:extLst>
      <p:ext uri="{BB962C8B-B14F-4D97-AF65-F5344CB8AC3E}">
        <p14:creationId xmlns:p14="http://schemas.microsoft.com/office/powerpoint/2010/main" val="158318962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Skills necessary</a:t>
            </a:r>
            <a:endParaRPr lang="en-US" dirty="0"/>
          </a:p>
        </p:txBody>
      </p:sp>
      <p:pic>
        <p:nvPicPr>
          <p:cNvPr id="4" name="Content Placeholder 3"/>
          <p:cNvPicPr>
            <a:picLocks noGrp="1" noChangeAspect="1"/>
          </p:cNvPicPr>
          <p:nvPr>
            <p:ph idx="1"/>
          </p:nvPr>
        </p:nvPicPr>
        <p:blipFill>
          <a:blip r:embed="rId2"/>
          <a:stretch>
            <a:fillRect/>
          </a:stretch>
        </p:blipFill>
        <p:spPr>
          <a:xfrm>
            <a:off x="1564426" y="1999983"/>
            <a:ext cx="9059972" cy="4156172"/>
          </a:xfrm>
          <a:prstGeom prst="rect">
            <a:avLst/>
          </a:prstGeom>
        </p:spPr>
      </p:pic>
    </p:spTree>
    <p:extLst>
      <p:ext uri="{BB962C8B-B14F-4D97-AF65-F5344CB8AC3E}">
        <p14:creationId xmlns:p14="http://schemas.microsoft.com/office/powerpoint/2010/main" val="156438834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Skills necessary</a:t>
            </a:r>
            <a:endParaRPr lang="en-US" dirty="0"/>
          </a:p>
        </p:txBody>
      </p:sp>
      <p:pic>
        <p:nvPicPr>
          <p:cNvPr id="6" name="Content Placeholder 5"/>
          <p:cNvPicPr>
            <a:picLocks noGrp="1" noChangeAspect="1"/>
          </p:cNvPicPr>
          <p:nvPr>
            <p:ph idx="1"/>
          </p:nvPr>
        </p:nvPicPr>
        <p:blipFill>
          <a:blip r:embed="rId2"/>
          <a:stretch>
            <a:fillRect/>
          </a:stretch>
        </p:blipFill>
        <p:spPr>
          <a:xfrm>
            <a:off x="2144305" y="2249488"/>
            <a:ext cx="7900214" cy="3541712"/>
          </a:xfrm>
          <a:prstGeom prst="rect">
            <a:avLst/>
          </a:prstGeom>
        </p:spPr>
      </p:pic>
    </p:spTree>
    <p:extLst>
      <p:ext uri="{BB962C8B-B14F-4D97-AF65-F5344CB8AC3E}">
        <p14:creationId xmlns:p14="http://schemas.microsoft.com/office/powerpoint/2010/main" val="42892754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68D3E5-C7A3-47DF-A374-46BF83A69904}"/>
              </a:ext>
            </a:extLst>
          </p:cNvPr>
          <p:cNvSpPr>
            <a:spLocks noGrp="1"/>
          </p:cNvSpPr>
          <p:nvPr>
            <p:ph type="ctrTitle"/>
          </p:nvPr>
        </p:nvSpPr>
        <p:spPr>
          <a:xfrm>
            <a:off x="1973529" y="361711"/>
            <a:ext cx="8791575" cy="1013934"/>
          </a:xfrm>
        </p:spPr>
        <p:txBody>
          <a:bodyPr>
            <a:normAutofit/>
          </a:bodyPr>
          <a:lstStyle/>
          <a:p>
            <a:pPr algn="ctr"/>
            <a:r>
              <a:rPr lang="en-US" sz="5400" dirty="0" smtClean="0">
                <a:latin typeface="Rockwell" panose="02060603020205020403" pitchFamily="18" charset="0"/>
              </a:rPr>
              <a:t>SYLLABUS</a:t>
            </a:r>
            <a:endParaRPr lang="en-US" sz="5400" dirty="0">
              <a:latin typeface="Rockwell" panose="02060603020205020403" pitchFamily="18" charset="0"/>
            </a:endParaRPr>
          </a:p>
        </p:txBody>
      </p:sp>
      <p:sp>
        <p:nvSpPr>
          <p:cNvPr id="3" name="Subtitle 2">
            <a:extLst>
              <a:ext uri="{FF2B5EF4-FFF2-40B4-BE49-F238E27FC236}">
                <a16:creationId xmlns:a16="http://schemas.microsoft.com/office/drawing/2014/main" xmlns="" id="{2E78725B-6E40-4D82-B375-7831D81C29EE}"/>
              </a:ext>
            </a:extLst>
          </p:cNvPr>
          <p:cNvSpPr>
            <a:spLocks noGrp="1"/>
          </p:cNvSpPr>
          <p:nvPr>
            <p:ph type="subTitle" idx="1"/>
          </p:nvPr>
        </p:nvSpPr>
        <p:spPr>
          <a:xfrm>
            <a:off x="2613727" y="1893537"/>
            <a:ext cx="8626109" cy="4515356"/>
          </a:xfrm>
        </p:spPr>
        <p:txBody>
          <a:bodyPr>
            <a:normAutofit/>
          </a:bodyPr>
          <a:lstStyle/>
          <a:p>
            <a:r>
              <a:rPr lang="en-US" sz="2400" dirty="0">
                <a:latin typeface="Tahoma" panose="020B0604030504040204" pitchFamily="34" charset="0"/>
                <a:ea typeface="Tahoma" panose="020B0604030504040204" pitchFamily="34" charset="0"/>
                <a:cs typeface="Tahoma" panose="020B0604030504040204" pitchFamily="34" charset="0"/>
              </a:rPr>
              <a:t>6</a:t>
            </a:r>
            <a:r>
              <a:rPr lang="en-US" sz="2400" dirty="0" smtClean="0">
                <a:latin typeface="Tahoma" panose="020B0604030504040204" pitchFamily="34" charset="0"/>
                <a:ea typeface="Tahoma" panose="020B0604030504040204" pitchFamily="34" charset="0"/>
                <a:cs typeface="Tahoma" panose="020B0604030504040204" pitchFamily="34" charset="0"/>
              </a:rPr>
              <a:t>. Nmap (Network mapper)</a:t>
            </a:r>
          </a:p>
          <a:p>
            <a:pPr marL="342900" indent="-342900">
              <a:buFont typeface="Arial" panose="020B0604020202020204" pitchFamily="34" charset="0"/>
              <a:buChar char="•"/>
            </a:pPr>
            <a:r>
              <a:rPr lang="en-US" sz="2400" dirty="0" smtClean="0">
                <a:latin typeface="Tahoma" panose="020B0604030504040204" pitchFamily="34" charset="0"/>
                <a:ea typeface="Tahoma" panose="020B0604030504040204" pitchFamily="34" charset="0"/>
                <a:cs typeface="Tahoma" panose="020B0604030504040204" pitchFamily="34" charset="0"/>
              </a:rPr>
              <a:t>About Nmap.</a:t>
            </a:r>
          </a:p>
          <a:p>
            <a:pPr marL="342900" indent="-342900">
              <a:buFont typeface="Arial" panose="020B0604020202020204" pitchFamily="34" charset="0"/>
              <a:buChar char="•"/>
            </a:pPr>
            <a:r>
              <a:rPr lang="en-US" sz="2400" dirty="0" smtClean="0">
                <a:latin typeface="Tahoma" panose="020B0604030504040204" pitchFamily="34" charset="0"/>
                <a:ea typeface="Tahoma" panose="020B0604030504040204" pitchFamily="34" charset="0"/>
                <a:cs typeface="Tahoma" panose="020B0604030504040204" pitchFamily="34" charset="0"/>
              </a:rPr>
              <a:t>Installation.</a:t>
            </a:r>
          </a:p>
          <a:p>
            <a:pPr marL="342900" indent="-342900">
              <a:buFont typeface="Arial" panose="020B0604020202020204" pitchFamily="34" charset="0"/>
              <a:buChar char="•"/>
            </a:pPr>
            <a:r>
              <a:rPr lang="en-US" sz="2400" dirty="0" smtClean="0">
                <a:latin typeface="Tahoma" panose="020B0604030504040204" pitchFamily="34" charset="0"/>
                <a:ea typeface="Tahoma" panose="020B0604030504040204" pitchFamily="34" charset="0"/>
                <a:cs typeface="Tahoma" panose="020B0604030504040204" pitchFamily="34" charset="0"/>
              </a:rPr>
              <a:t>Types of scans using Nmap.</a:t>
            </a:r>
          </a:p>
          <a:p>
            <a:endParaRPr lang="en-US" sz="2400" dirty="0" smtClean="0">
              <a:latin typeface="Tahoma" panose="020B0604030504040204" pitchFamily="34" charset="0"/>
              <a:ea typeface="Tahoma" panose="020B0604030504040204" pitchFamily="34" charset="0"/>
              <a:cs typeface="Tahoma" panose="020B0604030504040204" pitchFamily="34" charset="0"/>
            </a:endParaRPr>
          </a:p>
          <a:p>
            <a:r>
              <a:rPr lang="en-US" sz="2400" dirty="0" smtClean="0">
                <a:latin typeface="Tahoma" panose="020B0604030504040204" pitchFamily="34" charset="0"/>
                <a:ea typeface="Tahoma" panose="020B0604030504040204" pitchFamily="34" charset="0"/>
                <a:cs typeface="Tahoma" panose="020B0604030504040204" pitchFamily="34" charset="0"/>
              </a:rPr>
              <a:t>7. Cyber security and ethical hacking. </a:t>
            </a:r>
            <a:endParaRPr lang="en-US" sz="2400" dirty="0" smtClean="0">
              <a:latin typeface="Tw Cen MT (Body)"/>
              <a:ea typeface="Tahoma" panose="020B0604030504040204" pitchFamily="34" charset="0"/>
              <a:cs typeface="Tahoma" panose="020B0604030504040204" pitchFamily="34" charset="0"/>
            </a:endParaRPr>
          </a:p>
          <a:p>
            <a:pPr marL="342900" indent="-342900">
              <a:buFont typeface="Arial" panose="020B0604020202020204" pitchFamily="34" charset="0"/>
              <a:buChar char="•"/>
            </a:pPr>
            <a:r>
              <a:rPr lang="en-US" sz="2400" dirty="0" smtClean="0">
                <a:latin typeface="Tahoma" panose="020B0604030504040204" pitchFamily="34" charset="0"/>
                <a:ea typeface="Tahoma" panose="020B0604030504040204" pitchFamily="34" charset="0"/>
                <a:cs typeface="Tahoma" panose="020B0604030504040204" pitchFamily="34" charset="0"/>
              </a:rPr>
              <a:t>About ethical hacking.</a:t>
            </a:r>
          </a:p>
          <a:p>
            <a:pPr marL="342900" indent="-342900">
              <a:buFont typeface="Arial" panose="020B0604020202020204" pitchFamily="34" charset="0"/>
              <a:buChar char="•"/>
            </a:pPr>
            <a:r>
              <a:rPr lang="en-US" sz="2400" dirty="0" smtClean="0">
                <a:latin typeface="Tahoma" panose="020B0604030504040204" pitchFamily="34" charset="0"/>
                <a:ea typeface="Tahoma" panose="020B0604030504040204" pitchFamily="34" charset="0"/>
                <a:cs typeface="Tahoma" panose="020B0604030504040204" pitchFamily="34" charset="0"/>
              </a:rPr>
              <a:t>Ethical hacking using kali </a:t>
            </a:r>
            <a:r>
              <a:rPr lang="en-US" sz="2400" dirty="0" err="1" smtClean="0">
                <a:latin typeface="Tahoma" panose="020B0604030504040204" pitchFamily="34" charset="0"/>
                <a:ea typeface="Tahoma" panose="020B0604030504040204" pitchFamily="34" charset="0"/>
                <a:cs typeface="Tahoma" panose="020B0604030504040204" pitchFamily="34" charset="0"/>
              </a:rPr>
              <a:t>linux</a:t>
            </a:r>
            <a:r>
              <a:rPr lang="en-US" sz="2400" dirty="0" smtClean="0">
                <a:latin typeface="Tahoma" panose="020B0604030504040204" pitchFamily="34" charset="0"/>
                <a:ea typeface="Tahoma" panose="020B0604030504040204" pitchFamily="34" charset="0"/>
                <a:cs typeface="Tahoma" panose="020B0604030504040204" pitchFamily="34" charset="0"/>
              </a:rPr>
              <a:t>.</a:t>
            </a:r>
          </a:p>
          <a:p>
            <a:endParaRPr lang="en-US" sz="2400" dirty="0" smtClean="0">
              <a:latin typeface="Tahoma" panose="020B0604030504040204" pitchFamily="34" charset="0"/>
              <a:ea typeface="Tahoma" panose="020B0604030504040204" pitchFamily="34" charset="0"/>
              <a:cs typeface="Tahoma" panose="020B0604030504040204" pitchFamily="34" charset="0"/>
            </a:endParaRPr>
          </a:p>
          <a:p>
            <a:endParaRPr lang="en-US" sz="2400" dirty="0" smtClean="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98724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xmlns="" id="{493D4EDA-58E0-40CC-B3CA-14CDEB349D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xmlns=""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xmlns="" id="{AA9EB0BC-A85E-4C26-B355-5DFCEF6CCB4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xmlns="" id="{3643E56B-BD42-413D-B17D-7958270F5D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xmlns="" id="{96C04F74-9467-4FA5-95DC-8D481A29740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xmlns="" id="{D73DE1C3-5C37-42E9-A3F0-256F1938327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xmlns="" id="{4A2E7EC3-E07C-46CE-9B25-41865A5068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C02C5318-1A1E-49D0-B2E2-A4B0FA9E8A40}"/>
              </a:ext>
            </a:extLst>
          </p:cNvPr>
          <p:cNvSpPr>
            <a:spLocks noGrp="1"/>
          </p:cNvSpPr>
          <p:nvPr>
            <p:ph type="ctrTitle"/>
          </p:nvPr>
        </p:nvSpPr>
        <p:spPr>
          <a:xfrm>
            <a:off x="581191" y="4572000"/>
            <a:ext cx="10993549" cy="895244"/>
          </a:xfrm>
        </p:spPr>
        <p:txBody>
          <a:bodyPr>
            <a:noAutofit/>
          </a:bodyPr>
          <a:lstStyle/>
          <a:p>
            <a:r>
              <a:rPr lang="en-US" sz="5500" dirty="0" smtClean="0">
                <a:solidFill>
                  <a:schemeClr val="bg1"/>
                </a:solidFill>
              </a:rPr>
              <a:t>Types of hacker</a:t>
            </a:r>
            <a:endParaRPr lang="en-US" sz="5500" dirty="0">
              <a:solidFill>
                <a:schemeClr val="bg1"/>
              </a:solidFill>
            </a:endParaRPr>
          </a:p>
        </p:txBody>
      </p:sp>
      <p:sp>
        <p:nvSpPr>
          <p:cNvPr id="3" name="Subtitle 2">
            <a:extLst>
              <a:ext uri="{FF2B5EF4-FFF2-40B4-BE49-F238E27FC236}">
                <a16:creationId xmlns:a16="http://schemas.microsoft.com/office/drawing/2014/main" xmlns="" id="{48B6CF59-4E5B-494D-A2F7-97ADD01E6497}"/>
              </a:ext>
            </a:extLst>
          </p:cNvPr>
          <p:cNvSpPr>
            <a:spLocks noGrp="1"/>
          </p:cNvSpPr>
          <p:nvPr>
            <p:ph type="subTitle" idx="1"/>
          </p:nvPr>
        </p:nvSpPr>
        <p:spPr>
          <a:xfrm>
            <a:off x="581194" y="5467246"/>
            <a:ext cx="10993546" cy="484822"/>
          </a:xfrm>
        </p:spPr>
        <p:txBody>
          <a:bodyPr>
            <a:normAutofit/>
          </a:bodyPr>
          <a:lstStyle/>
          <a:p>
            <a:r>
              <a:rPr lang="en-US" dirty="0" smtClean="0">
                <a:solidFill>
                  <a:srgbClr val="7CEBFF"/>
                </a:solidFill>
              </a:rPr>
              <a:t>end</a:t>
            </a:r>
            <a:endParaRPr lang="en-US" dirty="0">
              <a:solidFill>
                <a:srgbClr val="7CEBFF"/>
              </a:solidFill>
            </a:endParaRPr>
          </a:p>
        </p:txBody>
      </p:sp>
    </p:spTree>
    <p:extLst>
      <p:ext uri="{BB962C8B-B14F-4D97-AF65-F5344CB8AC3E}">
        <p14:creationId xmlns:p14="http://schemas.microsoft.com/office/powerpoint/2010/main" val="371334587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xmlns="" id="{493D4EDA-58E0-40CC-B3CA-14CDEB349D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xmlns=""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xmlns="" id="{AA9EB0BC-A85E-4C26-B355-5DFCEF6CCB4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xmlns="" id="{3643E56B-BD42-413D-B17D-7958270F5D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xmlns="" id="{96C04F74-9467-4FA5-95DC-8D481A29740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xmlns="" id="{D73DE1C3-5C37-42E9-A3F0-256F1938327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xmlns="" id="{4A2E7EC3-E07C-46CE-9B25-41865A5068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C02C5318-1A1E-49D0-B2E2-A4B0FA9E8A40}"/>
              </a:ext>
            </a:extLst>
          </p:cNvPr>
          <p:cNvSpPr>
            <a:spLocks noGrp="1"/>
          </p:cNvSpPr>
          <p:nvPr>
            <p:ph type="ctrTitle"/>
          </p:nvPr>
        </p:nvSpPr>
        <p:spPr>
          <a:xfrm>
            <a:off x="581191" y="4572000"/>
            <a:ext cx="10993549" cy="895244"/>
          </a:xfrm>
        </p:spPr>
        <p:txBody>
          <a:bodyPr>
            <a:noAutofit/>
          </a:bodyPr>
          <a:lstStyle/>
          <a:p>
            <a:r>
              <a:rPr lang="en-US" sz="5500" dirty="0" smtClean="0">
                <a:solidFill>
                  <a:schemeClr val="bg1"/>
                </a:solidFill>
              </a:rPr>
              <a:t>Types of attack</a:t>
            </a:r>
            <a:endParaRPr lang="en-US" sz="5500" dirty="0">
              <a:solidFill>
                <a:schemeClr val="bg1"/>
              </a:solidFill>
            </a:endParaRPr>
          </a:p>
        </p:txBody>
      </p:sp>
      <p:sp>
        <p:nvSpPr>
          <p:cNvPr id="3" name="Subtitle 2">
            <a:extLst>
              <a:ext uri="{FF2B5EF4-FFF2-40B4-BE49-F238E27FC236}">
                <a16:creationId xmlns:a16="http://schemas.microsoft.com/office/drawing/2014/main" xmlns="" id="{48B6CF59-4E5B-494D-A2F7-97ADD01E6497}"/>
              </a:ext>
            </a:extLst>
          </p:cNvPr>
          <p:cNvSpPr>
            <a:spLocks noGrp="1"/>
          </p:cNvSpPr>
          <p:nvPr>
            <p:ph type="subTitle" idx="1"/>
          </p:nvPr>
        </p:nvSpPr>
        <p:spPr>
          <a:xfrm>
            <a:off x="581194" y="5467246"/>
            <a:ext cx="10993546" cy="484822"/>
          </a:xfrm>
        </p:spPr>
        <p:txBody>
          <a:bodyPr>
            <a:normAutofit/>
          </a:bodyPr>
          <a:lstStyle/>
          <a:p>
            <a:r>
              <a:rPr lang="en-US" dirty="0" smtClean="0">
                <a:solidFill>
                  <a:srgbClr val="7CEBFF"/>
                </a:solidFill>
              </a:rPr>
              <a:t>start</a:t>
            </a:r>
            <a:endParaRPr lang="en-US" dirty="0">
              <a:solidFill>
                <a:srgbClr val="7CEBFF"/>
              </a:solidFill>
            </a:endParaRPr>
          </a:p>
        </p:txBody>
      </p:sp>
    </p:spTree>
    <p:extLst>
      <p:ext uri="{BB962C8B-B14F-4D97-AF65-F5344CB8AC3E}">
        <p14:creationId xmlns:p14="http://schemas.microsoft.com/office/powerpoint/2010/main" val="20962848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defacing</a:t>
            </a:r>
            <a:endParaRPr lang="en-US" dirty="0"/>
          </a:p>
        </p:txBody>
      </p:sp>
      <p:pic>
        <p:nvPicPr>
          <p:cNvPr id="4" name="Content Placeholder 3"/>
          <p:cNvPicPr>
            <a:picLocks noGrp="1" noChangeAspect="1"/>
          </p:cNvPicPr>
          <p:nvPr>
            <p:ph idx="1"/>
          </p:nvPr>
        </p:nvPicPr>
        <p:blipFill>
          <a:blip r:embed="rId2"/>
          <a:stretch>
            <a:fillRect/>
          </a:stretch>
        </p:blipFill>
        <p:spPr>
          <a:xfrm>
            <a:off x="1674621" y="2249488"/>
            <a:ext cx="8839584" cy="3541712"/>
          </a:xfrm>
          <a:prstGeom prst="rect">
            <a:avLst/>
          </a:prstGeom>
        </p:spPr>
      </p:pic>
    </p:spTree>
    <p:extLst>
      <p:ext uri="{BB962C8B-B14F-4D97-AF65-F5344CB8AC3E}">
        <p14:creationId xmlns:p14="http://schemas.microsoft.com/office/powerpoint/2010/main" val="47260303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Denial of service</a:t>
            </a:r>
            <a:endParaRPr lang="en-US" dirty="0"/>
          </a:p>
        </p:txBody>
      </p:sp>
      <p:sp>
        <p:nvSpPr>
          <p:cNvPr id="3" name="Content Placeholder 2"/>
          <p:cNvSpPr>
            <a:spLocks noGrp="1"/>
          </p:cNvSpPr>
          <p:nvPr>
            <p:ph idx="1"/>
          </p:nvPr>
        </p:nvSpPr>
        <p:spPr>
          <a:xfrm>
            <a:off x="1141412" y="2249486"/>
            <a:ext cx="9905999" cy="4151313"/>
          </a:xfrm>
        </p:spPr>
        <p:txBody>
          <a:bodyPr>
            <a:normAutofit lnSpcReduction="10000"/>
          </a:bodyPr>
          <a:lstStyle/>
          <a:p>
            <a:r>
              <a:rPr lang="en-US" dirty="0"/>
              <a:t>A </a:t>
            </a:r>
            <a:r>
              <a:rPr lang="en-US" b="1" dirty="0"/>
              <a:t>Denial-of-Service (</a:t>
            </a:r>
            <a:r>
              <a:rPr lang="en-US" b="1" dirty="0" err="1"/>
              <a:t>DoS</a:t>
            </a:r>
            <a:r>
              <a:rPr lang="en-US" b="1" dirty="0"/>
              <a:t>) attack</a:t>
            </a:r>
            <a:r>
              <a:rPr lang="en-US" dirty="0"/>
              <a:t> is an attack meant to shut down a machine or network, making it inaccessible to its intended users</a:t>
            </a:r>
            <a:r>
              <a:rPr lang="en-US" dirty="0" smtClean="0"/>
              <a:t>.</a:t>
            </a:r>
          </a:p>
          <a:p>
            <a:r>
              <a:rPr lang="en-US" dirty="0"/>
              <a:t>An additional type of </a:t>
            </a:r>
            <a:r>
              <a:rPr lang="en-US" dirty="0" err="1"/>
              <a:t>DoS</a:t>
            </a:r>
            <a:r>
              <a:rPr lang="en-US" dirty="0"/>
              <a:t> attack is the </a:t>
            </a:r>
            <a:r>
              <a:rPr lang="en-US" b="1" u="sng" dirty="0" smtClean="0"/>
              <a:t>Distributed Denial Of Service Attack(DDOS)</a:t>
            </a:r>
            <a:r>
              <a:rPr lang="en-US" b="1" dirty="0" smtClean="0"/>
              <a:t>  </a:t>
            </a:r>
            <a:r>
              <a:rPr lang="en-US" dirty="0" smtClean="0"/>
              <a:t>A </a:t>
            </a:r>
            <a:r>
              <a:rPr lang="en-US" dirty="0" err="1"/>
              <a:t>DDoS</a:t>
            </a:r>
            <a:r>
              <a:rPr lang="en-US" dirty="0"/>
              <a:t> attack occurs when multiple systems orchestrate a synchronized </a:t>
            </a:r>
            <a:r>
              <a:rPr lang="en-US" dirty="0" err="1"/>
              <a:t>DoS</a:t>
            </a:r>
            <a:r>
              <a:rPr lang="en-US" dirty="0"/>
              <a:t> attack to a single target. The essential difference is that instead of being attacked from one location, the target is attacked from many locations at once. </a:t>
            </a:r>
            <a:endParaRPr lang="en-US" dirty="0" smtClean="0"/>
          </a:p>
          <a:p>
            <a:r>
              <a:rPr lang="en-US" dirty="0" smtClean="0"/>
              <a:t>Some </a:t>
            </a:r>
            <a:r>
              <a:rPr lang="en-US" dirty="0"/>
              <a:t>common examples of </a:t>
            </a:r>
            <a:r>
              <a:rPr lang="en-US" dirty="0" err="1"/>
              <a:t>DDoS</a:t>
            </a:r>
            <a:r>
              <a:rPr lang="en-US" dirty="0"/>
              <a:t> attacks are </a:t>
            </a:r>
            <a:r>
              <a:rPr lang="en-US" b="1" dirty="0"/>
              <a:t>UDP flooding, SYN flooding and DNS amplification</a:t>
            </a:r>
            <a:r>
              <a:rPr lang="en-US" dirty="0"/>
              <a:t>.</a:t>
            </a:r>
          </a:p>
        </p:txBody>
      </p:sp>
    </p:spTree>
    <p:extLst>
      <p:ext uri="{BB962C8B-B14F-4D97-AF65-F5344CB8AC3E}">
        <p14:creationId xmlns:p14="http://schemas.microsoft.com/office/powerpoint/2010/main" val="271336179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Penetration testing</a:t>
            </a:r>
            <a:endParaRPr lang="en-US" dirty="0"/>
          </a:p>
        </p:txBody>
      </p:sp>
      <p:pic>
        <p:nvPicPr>
          <p:cNvPr id="5" name="Content Placeholder 4"/>
          <p:cNvPicPr>
            <a:picLocks noGrp="1" noChangeAspect="1"/>
          </p:cNvPicPr>
          <p:nvPr>
            <p:ph idx="1"/>
          </p:nvPr>
        </p:nvPicPr>
        <p:blipFill>
          <a:blip r:embed="rId2"/>
          <a:stretch>
            <a:fillRect/>
          </a:stretch>
        </p:blipFill>
        <p:spPr>
          <a:xfrm>
            <a:off x="1141413" y="2269182"/>
            <a:ext cx="9906000" cy="4111924"/>
          </a:xfrm>
          <a:prstGeom prst="rect">
            <a:avLst/>
          </a:prstGeom>
        </p:spPr>
      </p:pic>
    </p:spTree>
    <p:extLst>
      <p:ext uri="{BB962C8B-B14F-4D97-AF65-F5344CB8AC3E}">
        <p14:creationId xmlns:p14="http://schemas.microsoft.com/office/powerpoint/2010/main" val="399868915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Penetration testing</a:t>
            </a:r>
            <a:endParaRPr lang="en-US" dirty="0"/>
          </a:p>
        </p:txBody>
      </p:sp>
      <p:pic>
        <p:nvPicPr>
          <p:cNvPr id="4" name="Content Placeholder 3"/>
          <p:cNvPicPr>
            <a:picLocks noGrp="1" noChangeAspect="1"/>
          </p:cNvPicPr>
          <p:nvPr>
            <p:ph idx="1"/>
          </p:nvPr>
        </p:nvPicPr>
        <p:blipFill>
          <a:blip r:embed="rId2"/>
          <a:stretch>
            <a:fillRect/>
          </a:stretch>
        </p:blipFill>
        <p:spPr>
          <a:xfrm>
            <a:off x="2051242" y="2449721"/>
            <a:ext cx="7872759" cy="3541712"/>
          </a:xfrm>
          <a:prstGeom prst="rect">
            <a:avLst/>
          </a:prstGeom>
        </p:spPr>
      </p:pic>
    </p:spTree>
    <p:extLst>
      <p:ext uri="{BB962C8B-B14F-4D97-AF65-F5344CB8AC3E}">
        <p14:creationId xmlns:p14="http://schemas.microsoft.com/office/powerpoint/2010/main" val="203492933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xmlns="" id="{493D4EDA-58E0-40CC-B3CA-14CDEB349D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xmlns=""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xmlns="" id="{AA9EB0BC-A85E-4C26-B355-5DFCEF6CCB4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xmlns="" id="{3643E56B-BD42-413D-B17D-7958270F5D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xmlns="" id="{96C04F74-9467-4FA5-95DC-8D481A29740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xmlns="" id="{D73DE1C3-5C37-42E9-A3F0-256F1938327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xmlns="" id="{4A2E7EC3-E07C-46CE-9B25-41865A5068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C02C5318-1A1E-49D0-B2E2-A4B0FA9E8A40}"/>
              </a:ext>
            </a:extLst>
          </p:cNvPr>
          <p:cNvSpPr>
            <a:spLocks noGrp="1"/>
          </p:cNvSpPr>
          <p:nvPr>
            <p:ph type="ctrTitle"/>
          </p:nvPr>
        </p:nvSpPr>
        <p:spPr>
          <a:xfrm>
            <a:off x="581191" y="4572000"/>
            <a:ext cx="10993549" cy="895244"/>
          </a:xfrm>
        </p:spPr>
        <p:txBody>
          <a:bodyPr>
            <a:noAutofit/>
          </a:bodyPr>
          <a:lstStyle/>
          <a:p>
            <a:r>
              <a:rPr lang="en-US" sz="5500" dirty="0" smtClean="0">
                <a:solidFill>
                  <a:schemeClr val="bg1"/>
                </a:solidFill>
              </a:rPr>
              <a:t>Types of attack</a:t>
            </a:r>
            <a:endParaRPr lang="en-US" sz="5500" dirty="0">
              <a:solidFill>
                <a:schemeClr val="bg1"/>
              </a:solidFill>
            </a:endParaRPr>
          </a:p>
        </p:txBody>
      </p:sp>
      <p:sp>
        <p:nvSpPr>
          <p:cNvPr id="3" name="Subtitle 2">
            <a:extLst>
              <a:ext uri="{FF2B5EF4-FFF2-40B4-BE49-F238E27FC236}">
                <a16:creationId xmlns:a16="http://schemas.microsoft.com/office/drawing/2014/main" xmlns="" id="{48B6CF59-4E5B-494D-A2F7-97ADD01E6497}"/>
              </a:ext>
            </a:extLst>
          </p:cNvPr>
          <p:cNvSpPr>
            <a:spLocks noGrp="1"/>
          </p:cNvSpPr>
          <p:nvPr>
            <p:ph type="subTitle" idx="1"/>
          </p:nvPr>
        </p:nvSpPr>
        <p:spPr>
          <a:xfrm>
            <a:off x="581194" y="5467246"/>
            <a:ext cx="10993546" cy="484822"/>
          </a:xfrm>
        </p:spPr>
        <p:txBody>
          <a:bodyPr>
            <a:normAutofit/>
          </a:bodyPr>
          <a:lstStyle/>
          <a:p>
            <a:r>
              <a:rPr lang="en-US" dirty="0" smtClean="0">
                <a:solidFill>
                  <a:srgbClr val="7CEBFF"/>
                </a:solidFill>
              </a:rPr>
              <a:t>end</a:t>
            </a:r>
            <a:endParaRPr lang="en-US" dirty="0">
              <a:solidFill>
                <a:srgbClr val="7CEBFF"/>
              </a:solidFill>
            </a:endParaRPr>
          </a:p>
        </p:txBody>
      </p:sp>
    </p:spTree>
    <p:extLst>
      <p:ext uri="{BB962C8B-B14F-4D97-AF65-F5344CB8AC3E}">
        <p14:creationId xmlns:p14="http://schemas.microsoft.com/office/powerpoint/2010/main" val="27168286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xmlns="" id="{493D4EDA-58E0-40CC-B3CA-14CDEB349D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xmlns=""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xmlns="" id="{AA9EB0BC-A85E-4C26-B355-5DFCEF6CCB4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xmlns="" id="{3643E56B-BD42-413D-B17D-7958270F5D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xmlns="" id="{96C04F74-9467-4FA5-95DC-8D481A29740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xmlns="" id="{D73DE1C3-5C37-42E9-A3F0-256F1938327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xmlns="" id="{4A2E7EC3-E07C-46CE-9B25-41865A5068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C02C5318-1A1E-49D0-B2E2-A4B0FA9E8A40}"/>
              </a:ext>
            </a:extLst>
          </p:cNvPr>
          <p:cNvSpPr>
            <a:spLocks noGrp="1"/>
          </p:cNvSpPr>
          <p:nvPr>
            <p:ph type="ctrTitle"/>
          </p:nvPr>
        </p:nvSpPr>
        <p:spPr>
          <a:xfrm>
            <a:off x="581191" y="4572000"/>
            <a:ext cx="10993549" cy="895244"/>
          </a:xfrm>
        </p:spPr>
        <p:txBody>
          <a:bodyPr>
            <a:noAutofit/>
          </a:bodyPr>
          <a:lstStyle/>
          <a:p>
            <a:r>
              <a:rPr lang="en-US" sz="5500" dirty="0" smtClean="0">
                <a:solidFill>
                  <a:schemeClr val="bg1"/>
                </a:solidFill>
              </a:rPr>
              <a:t>FOOTPRINTING</a:t>
            </a:r>
            <a:endParaRPr lang="en-US" sz="5500" dirty="0">
              <a:solidFill>
                <a:schemeClr val="bg1"/>
              </a:solidFill>
            </a:endParaRPr>
          </a:p>
        </p:txBody>
      </p:sp>
      <p:sp>
        <p:nvSpPr>
          <p:cNvPr id="3" name="Subtitle 2">
            <a:extLst>
              <a:ext uri="{FF2B5EF4-FFF2-40B4-BE49-F238E27FC236}">
                <a16:creationId xmlns:a16="http://schemas.microsoft.com/office/drawing/2014/main" xmlns="" id="{48B6CF59-4E5B-494D-A2F7-97ADD01E6497}"/>
              </a:ext>
            </a:extLst>
          </p:cNvPr>
          <p:cNvSpPr>
            <a:spLocks noGrp="1"/>
          </p:cNvSpPr>
          <p:nvPr>
            <p:ph type="subTitle" idx="1"/>
          </p:nvPr>
        </p:nvSpPr>
        <p:spPr>
          <a:xfrm>
            <a:off x="581194" y="5467246"/>
            <a:ext cx="10993546" cy="484822"/>
          </a:xfrm>
        </p:spPr>
        <p:txBody>
          <a:bodyPr>
            <a:normAutofit/>
          </a:bodyPr>
          <a:lstStyle/>
          <a:p>
            <a:r>
              <a:rPr lang="en-US" dirty="0" err="1" smtClean="0">
                <a:solidFill>
                  <a:srgbClr val="7CEBFF"/>
                </a:solidFill>
              </a:rPr>
              <a:t>wELCOME</a:t>
            </a:r>
            <a:endParaRPr lang="en-US" dirty="0">
              <a:solidFill>
                <a:srgbClr val="7CEBFF"/>
              </a:solidFill>
            </a:endParaRPr>
          </a:p>
        </p:txBody>
      </p:sp>
    </p:spTree>
    <p:extLst>
      <p:ext uri="{BB962C8B-B14F-4D97-AF65-F5344CB8AC3E}">
        <p14:creationId xmlns:p14="http://schemas.microsoft.com/office/powerpoint/2010/main" val="93125792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FOOTPRING</a:t>
            </a:r>
            <a:endParaRPr lang="en-US" dirty="0"/>
          </a:p>
        </p:txBody>
      </p:sp>
      <p:sp>
        <p:nvSpPr>
          <p:cNvPr id="3" name="Content Placeholder 2"/>
          <p:cNvSpPr>
            <a:spLocks noGrp="1"/>
          </p:cNvSpPr>
          <p:nvPr>
            <p:ph idx="1"/>
          </p:nvPr>
        </p:nvSpPr>
        <p:spPr>
          <a:xfrm>
            <a:off x="1141413" y="2249487"/>
            <a:ext cx="3495324" cy="3541714"/>
          </a:xfrm>
        </p:spPr>
        <p:txBody>
          <a:bodyPr>
            <a:normAutofit fontScale="92500" lnSpcReduction="10000"/>
          </a:bodyPr>
          <a:lstStyle/>
          <a:p>
            <a:r>
              <a:rPr lang="en-US" dirty="0"/>
              <a:t>Footprinting is the technique used for gathering information about computer systems and the entities they belong to. To get this information, a hacker might use various tools and technologies.</a:t>
            </a:r>
          </a:p>
        </p:txBody>
      </p:sp>
      <p:pic>
        <p:nvPicPr>
          <p:cNvPr id="4" name="Picture 3"/>
          <p:cNvPicPr>
            <a:picLocks noChangeAspect="1"/>
          </p:cNvPicPr>
          <p:nvPr/>
        </p:nvPicPr>
        <p:blipFill>
          <a:blip r:embed="rId2"/>
          <a:stretch>
            <a:fillRect/>
          </a:stretch>
        </p:blipFill>
        <p:spPr>
          <a:xfrm>
            <a:off x="4693863" y="2080531"/>
            <a:ext cx="7180314" cy="3879625"/>
          </a:xfrm>
          <a:prstGeom prst="rect">
            <a:avLst/>
          </a:prstGeom>
        </p:spPr>
      </p:pic>
    </p:spTree>
    <p:extLst>
      <p:ext uri="{BB962C8B-B14F-4D97-AF65-F5344CB8AC3E}">
        <p14:creationId xmlns:p14="http://schemas.microsoft.com/office/powerpoint/2010/main" val="221739082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3915" y="347857"/>
            <a:ext cx="10956181" cy="6247151"/>
          </a:xfrm>
        </p:spPr>
        <p:txBody>
          <a:bodyPr/>
          <a:lstStyle/>
          <a:p>
            <a:pPr marL="0" indent="0">
              <a:buNone/>
            </a:pPr>
            <a:r>
              <a:rPr lang="en-US" dirty="0" smtClean="0"/>
              <a:t>TYPES OF FOOTPRINTING</a:t>
            </a:r>
          </a:p>
          <a:p>
            <a:r>
              <a:rPr lang="en-US" dirty="0" smtClean="0"/>
              <a:t>PASSIVE FOOTPRINTING</a:t>
            </a:r>
          </a:p>
          <a:p>
            <a:r>
              <a:rPr lang="en-US" dirty="0" smtClean="0"/>
              <a:t>ACTIVE FOOTPRINTING</a:t>
            </a:r>
          </a:p>
          <a:p>
            <a:pPr marL="0" indent="0">
              <a:buNone/>
            </a:pPr>
            <a:r>
              <a:rPr lang="en-US" dirty="0" smtClean="0"/>
              <a:t>WHAT DO HACKERS GET IN FOOTPRINTING</a:t>
            </a:r>
          </a:p>
          <a:p>
            <a:r>
              <a:rPr lang="en-US" dirty="0" smtClean="0"/>
              <a:t>NETWORK INFORMATION </a:t>
            </a:r>
          </a:p>
          <a:p>
            <a:r>
              <a:rPr lang="en-US" dirty="0" smtClean="0"/>
              <a:t>SYSTEM INFORMATION</a:t>
            </a:r>
          </a:p>
          <a:p>
            <a:r>
              <a:rPr lang="en-US" dirty="0" smtClean="0"/>
              <a:t>ORGNIZATIONAL INFORMATION</a:t>
            </a:r>
          </a:p>
          <a:p>
            <a:pPr marL="0" indent="0">
              <a:buNone/>
            </a:pPr>
            <a:r>
              <a:rPr lang="en-US" dirty="0" smtClean="0"/>
              <a:t>THREATS</a:t>
            </a:r>
          </a:p>
          <a:p>
            <a:r>
              <a:rPr lang="en-US" dirty="0" smtClean="0"/>
              <a:t>SOCIAL ENGINEERING</a:t>
            </a:r>
          </a:p>
          <a:p>
            <a:r>
              <a:rPr lang="en-US" dirty="0" smtClean="0"/>
              <a:t>SYSTEM AND NETWORK ATTACK</a:t>
            </a:r>
          </a:p>
          <a:p>
            <a:r>
              <a:rPr lang="en-US" dirty="0" smtClean="0"/>
              <a:t>PRIVACY LOSS</a:t>
            </a:r>
            <a:endParaRPr lang="en-US" dirty="0"/>
          </a:p>
        </p:txBody>
      </p:sp>
    </p:spTree>
    <p:extLst>
      <p:ext uri="{BB962C8B-B14F-4D97-AF65-F5344CB8AC3E}">
        <p14:creationId xmlns:p14="http://schemas.microsoft.com/office/powerpoint/2010/main" val="24097755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68D3E5-C7A3-47DF-A374-46BF83A69904}"/>
              </a:ext>
            </a:extLst>
          </p:cNvPr>
          <p:cNvSpPr>
            <a:spLocks noGrp="1"/>
          </p:cNvSpPr>
          <p:nvPr>
            <p:ph type="ctrTitle"/>
          </p:nvPr>
        </p:nvSpPr>
        <p:spPr>
          <a:xfrm>
            <a:off x="1973529" y="361711"/>
            <a:ext cx="8791575" cy="1013934"/>
          </a:xfrm>
        </p:spPr>
        <p:txBody>
          <a:bodyPr>
            <a:normAutofit/>
          </a:bodyPr>
          <a:lstStyle/>
          <a:p>
            <a:pPr algn="ctr"/>
            <a:r>
              <a:rPr lang="en-US" sz="5400" dirty="0" smtClean="0">
                <a:latin typeface="Rockwell" panose="02060603020205020403" pitchFamily="18" charset="0"/>
              </a:rPr>
              <a:t>SYLLABUS</a:t>
            </a:r>
            <a:endParaRPr lang="en-US" sz="5400" dirty="0">
              <a:latin typeface="Rockwell" panose="02060603020205020403" pitchFamily="18" charset="0"/>
            </a:endParaRPr>
          </a:p>
        </p:txBody>
      </p:sp>
      <p:sp>
        <p:nvSpPr>
          <p:cNvPr id="3" name="Subtitle 2">
            <a:extLst>
              <a:ext uri="{FF2B5EF4-FFF2-40B4-BE49-F238E27FC236}">
                <a16:creationId xmlns:a16="http://schemas.microsoft.com/office/drawing/2014/main" xmlns="" id="{2E78725B-6E40-4D82-B375-7831D81C29EE}"/>
              </a:ext>
            </a:extLst>
          </p:cNvPr>
          <p:cNvSpPr>
            <a:spLocks noGrp="1"/>
          </p:cNvSpPr>
          <p:nvPr>
            <p:ph type="subTitle" idx="1"/>
          </p:nvPr>
        </p:nvSpPr>
        <p:spPr>
          <a:xfrm>
            <a:off x="2613727" y="1893537"/>
            <a:ext cx="8626109" cy="4515356"/>
          </a:xfrm>
        </p:spPr>
        <p:txBody>
          <a:bodyPr>
            <a:normAutofit/>
          </a:bodyPr>
          <a:lstStyle/>
          <a:p>
            <a:r>
              <a:rPr lang="en-US" sz="2400" dirty="0" smtClean="0">
                <a:latin typeface="Tahoma" panose="020B0604030504040204" pitchFamily="34" charset="0"/>
                <a:ea typeface="Tahoma" panose="020B0604030504040204" pitchFamily="34" charset="0"/>
                <a:cs typeface="Tahoma" panose="020B0604030504040204" pitchFamily="34" charset="0"/>
              </a:rPr>
              <a:t>8. Introduction to cryptography.</a:t>
            </a:r>
          </a:p>
          <a:p>
            <a:pPr marL="342900" indent="-342900">
              <a:buFont typeface="Arial" panose="020B0604020202020204" pitchFamily="34" charset="0"/>
              <a:buChar char="•"/>
            </a:pPr>
            <a:r>
              <a:rPr lang="en-US" sz="2400" dirty="0" smtClean="0">
                <a:latin typeface="Tahoma" panose="020B0604030504040204" pitchFamily="34" charset="0"/>
                <a:ea typeface="Tahoma" panose="020B0604030504040204" pitchFamily="34" charset="0"/>
                <a:cs typeface="Tahoma" panose="020B0604030504040204" pitchFamily="34" charset="0"/>
              </a:rPr>
              <a:t>What is cryptography.</a:t>
            </a:r>
          </a:p>
          <a:p>
            <a:pPr marL="342900" indent="-342900">
              <a:buFont typeface="Arial" panose="020B0604020202020204" pitchFamily="34" charset="0"/>
              <a:buChar char="•"/>
            </a:pPr>
            <a:r>
              <a:rPr lang="en-US" sz="2400" dirty="0" smtClean="0">
                <a:latin typeface="Tahoma" panose="020B0604030504040204" pitchFamily="34" charset="0"/>
                <a:ea typeface="Tahoma" panose="020B0604030504040204" pitchFamily="34" charset="0"/>
                <a:cs typeface="Tahoma" panose="020B0604030504040204" pitchFamily="34" charset="0"/>
              </a:rPr>
              <a:t>Classification of cryptography.</a:t>
            </a:r>
          </a:p>
          <a:p>
            <a:pPr marL="342900" indent="-342900">
              <a:buFont typeface="Arial" panose="020B0604020202020204" pitchFamily="34" charset="0"/>
              <a:buChar char="•"/>
            </a:pPr>
            <a:r>
              <a:rPr lang="en-US" sz="2400" dirty="0" smtClean="0">
                <a:latin typeface="Tahoma" panose="020B0604030504040204" pitchFamily="34" charset="0"/>
                <a:ea typeface="Tahoma" panose="020B0604030504040204" pitchFamily="34" charset="0"/>
                <a:cs typeface="Tahoma" panose="020B0604030504040204" pitchFamily="34" charset="0"/>
              </a:rPr>
              <a:t>Working on cryptographic algorithm.</a:t>
            </a:r>
          </a:p>
          <a:p>
            <a:endParaRPr lang="en-US" sz="2400" dirty="0" smtClean="0">
              <a:latin typeface="Tahoma" panose="020B0604030504040204" pitchFamily="34" charset="0"/>
              <a:ea typeface="Tahoma" panose="020B0604030504040204" pitchFamily="34" charset="0"/>
              <a:cs typeface="Tahoma" panose="020B0604030504040204" pitchFamily="34" charset="0"/>
            </a:endParaRPr>
          </a:p>
          <a:p>
            <a:r>
              <a:rPr lang="en-US" sz="2400" dirty="0">
                <a:latin typeface="Tahoma" panose="020B0604030504040204" pitchFamily="34" charset="0"/>
                <a:ea typeface="Tahoma" panose="020B0604030504040204" pitchFamily="34" charset="0"/>
                <a:cs typeface="Tahoma" panose="020B0604030504040204" pitchFamily="34" charset="0"/>
              </a:rPr>
              <a:t>9</a:t>
            </a:r>
            <a:r>
              <a:rPr lang="en-US" sz="2400" dirty="0" smtClean="0">
                <a:latin typeface="Tahoma" panose="020B0604030504040204" pitchFamily="34" charset="0"/>
                <a:ea typeface="Tahoma" panose="020B0604030504040204" pitchFamily="34" charset="0"/>
                <a:cs typeface="Tahoma" panose="020B0604030504040204" pitchFamily="34" charset="0"/>
              </a:rPr>
              <a:t>. Symmetric and asymmetric cryptography.</a:t>
            </a:r>
            <a:endParaRPr lang="en-US" sz="2400" dirty="0" smtClean="0">
              <a:latin typeface="Tw Cen MT (Body)"/>
              <a:ea typeface="Tahoma" panose="020B0604030504040204" pitchFamily="34" charset="0"/>
              <a:cs typeface="Tahoma" panose="020B0604030504040204" pitchFamily="34" charset="0"/>
            </a:endParaRPr>
          </a:p>
          <a:p>
            <a:endParaRPr lang="en-US" sz="2400" dirty="0" smtClean="0">
              <a:latin typeface="Tahoma" panose="020B0604030504040204" pitchFamily="34" charset="0"/>
              <a:ea typeface="Tahoma" panose="020B0604030504040204" pitchFamily="34" charset="0"/>
              <a:cs typeface="Tahoma" panose="020B0604030504040204" pitchFamily="34" charset="0"/>
            </a:endParaRPr>
          </a:p>
          <a:p>
            <a:endParaRPr lang="en-US" sz="2400" dirty="0" smtClean="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886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WAYBACK MACHINE / ARCHIVE.ORG</a:t>
            </a:r>
            <a:endParaRPr lang="en-US" dirty="0"/>
          </a:p>
        </p:txBody>
      </p:sp>
      <p:pic>
        <p:nvPicPr>
          <p:cNvPr id="4" name="Content Placeholder 3"/>
          <p:cNvPicPr>
            <a:picLocks noGrp="1" noChangeAspect="1"/>
          </p:cNvPicPr>
          <p:nvPr>
            <p:ph idx="1"/>
          </p:nvPr>
        </p:nvPicPr>
        <p:blipFill>
          <a:blip r:embed="rId2"/>
          <a:stretch>
            <a:fillRect/>
          </a:stretch>
        </p:blipFill>
        <p:spPr>
          <a:xfrm>
            <a:off x="1089267" y="1626401"/>
            <a:ext cx="9958144" cy="5154928"/>
          </a:xfrm>
          <a:prstGeom prst="rect">
            <a:avLst/>
          </a:prstGeom>
        </p:spPr>
      </p:pic>
    </p:spTree>
    <p:extLst>
      <p:ext uri="{BB962C8B-B14F-4D97-AF65-F5344CB8AC3E}">
        <p14:creationId xmlns:p14="http://schemas.microsoft.com/office/powerpoint/2010/main" val="114770926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Internet registries</a:t>
            </a:r>
            <a:endParaRPr lang="en-US" dirty="0"/>
          </a:p>
        </p:txBody>
      </p:sp>
      <p:sp>
        <p:nvSpPr>
          <p:cNvPr id="3" name="Content Placeholder 2"/>
          <p:cNvSpPr>
            <a:spLocks noGrp="1"/>
          </p:cNvSpPr>
          <p:nvPr>
            <p:ph idx="1"/>
          </p:nvPr>
        </p:nvSpPr>
        <p:spPr/>
        <p:txBody>
          <a:bodyPr/>
          <a:lstStyle/>
          <a:p>
            <a:r>
              <a:rPr lang="en-US" dirty="0"/>
              <a:t>An Internet registry is primarily </a:t>
            </a:r>
            <a:r>
              <a:rPr lang="en-US" b="1" dirty="0"/>
              <a:t>responsible for allocating and assigning IP numbers to devices, websites, information systems, autonomous systems and more</a:t>
            </a:r>
            <a:r>
              <a:rPr lang="en-US" dirty="0"/>
              <a:t>. ... Each region maintains its regional Internet registry (RIR) that allocates IP numbers and autonomous systems within its region or to the local Internet registry</a:t>
            </a:r>
            <a:r>
              <a:rPr lang="en-US" dirty="0" smtClean="0"/>
              <a:t>.</a:t>
            </a:r>
          </a:p>
          <a:p>
            <a:endParaRPr lang="en-US" dirty="0"/>
          </a:p>
          <a:p>
            <a:endParaRPr lang="en-US" dirty="0"/>
          </a:p>
        </p:txBody>
      </p:sp>
      <p:pic>
        <p:nvPicPr>
          <p:cNvPr id="5" name="Picture 4"/>
          <p:cNvPicPr>
            <a:picLocks noChangeAspect="1"/>
          </p:cNvPicPr>
          <p:nvPr/>
        </p:nvPicPr>
        <p:blipFill>
          <a:blip r:embed="rId2"/>
          <a:stretch>
            <a:fillRect/>
          </a:stretch>
        </p:blipFill>
        <p:spPr>
          <a:xfrm>
            <a:off x="3126602" y="4743998"/>
            <a:ext cx="4029075" cy="752475"/>
          </a:xfrm>
          <a:prstGeom prst="rect">
            <a:avLst/>
          </a:prstGeom>
        </p:spPr>
      </p:pic>
    </p:spTree>
    <p:extLst>
      <p:ext uri="{BB962C8B-B14F-4D97-AF65-F5344CB8AC3E}">
        <p14:creationId xmlns:p14="http://schemas.microsoft.com/office/powerpoint/2010/main" val="252429116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REGIONAL INTERNET REGISTERS</a:t>
            </a:r>
            <a:endParaRPr lang="en-US" dirty="0"/>
          </a:p>
        </p:txBody>
      </p:sp>
      <p:pic>
        <p:nvPicPr>
          <p:cNvPr id="5" name="Content Placeholder 4"/>
          <p:cNvPicPr>
            <a:picLocks noGrp="1" noChangeAspect="1"/>
          </p:cNvPicPr>
          <p:nvPr>
            <p:ph idx="1"/>
          </p:nvPr>
        </p:nvPicPr>
        <p:blipFill>
          <a:blip r:embed="rId2"/>
          <a:stretch>
            <a:fillRect/>
          </a:stretch>
        </p:blipFill>
        <p:spPr>
          <a:xfrm>
            <a:off x="1280459" y="1990641"/>
            <a:ext cx="9766952" cy="4342726"/>
          </a:xfrm>
          <a:prstGeom prst="rect">
            <a:avLst/>
          </a:prstGeom>
        </p:spPr>
      </p:pic>
    </p:spTree>
    <p:extLst>
      <p:ext uri="{BB962C8B-B14F-4D97-AF65-F5344CB8AC3E}">
        <p14:creationId xmlns:p14="http://schemas.microsoft.com/office/powerpoint/2010/main" val="22633900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0492" y="0"/>
            <a:ext cx="9905998" cy="1478570"/>
          </a:xfrm>
        </p:spPr>
        <p:txBody>
          <a:bodyPr/>
          <a:lstStyle/>
          <a:p>
            <a:r>
              <a:rPr lang="en-US" dirty="0" smtClean="0"/>
              <a:t>What is dns (Domain  name Service)</a:t>
            </a:r>
            <a:endParaRPr lang="en-US" dirty="0"/>
          </a:p>
        </p:txBody>
      </p:sp>
      <p:sp>
        <p:nvSpPr>
          <p:cNvPr id="3" name="Content Placeholder 2"/>
          <p:cNvSpPr>
            <a:spLocks noGrp="1"/>
          </p:cNvSpPr>
          <p:nvPr>
            <p:ph idx="1"/>
          </p:nvPr>
        </p:nvSpPr>
        <p:spPr>
          <a:xfrm>
            <a:off x="1060492" y="1286534"/>
            <a:ext cx="9905999" cy="3541714"/>
          </a:xfrm>
        </p:spPr>
        <p:txBody>
          <a:bodyPr/>
          <a:lstStyle/>
          <a:p>
            <a:r>
              <a:rPr lang="en-US" dirty="0"/>
              <a:t>A DNS is like a phone book for the internet. With a phone book, you can look up your friend’s name and find their phone number instead of having to remember the number yourself. Similarly, a DNS allows users to reference simple domain names like  </a:t>
            </a:r>
            <a:r>
              <a:rPr lang="en-US" dirty="0" smtClean="0"/>
              <a:t>https://www.performanceconnectivity.com</a:t>
            </a:r>
            <a:r>
              <a:rPr lang="en-US" dirty="0"/>
              <a:t> when looking for a particular website instead of difficult to remember IP Addresses. </a:t>
            </a:r>
          </a:p>
        </p:txBody>
      </p:sp>
      <p:pic>
        <p:nvPicPr>
          <p:cNvPr id="4" name="Picture 3"/>
          <p:cNvPicPr>
            <a:picLocks noChangeAspect="1"/>
          </p:cNvPicPr>
          <p:nvPr/>
        </p:nvPicPr>
        <p:blipFill>
          <a:blip r:embed="rId2"/>
          <a:stretch>
            <a:fillRect/>
          </a:stretch>
        </p:blipFill>
        <p:spPr>
          <a:xfrm>
            <a:off x="2810153" y="3574807"/>
            <a:ext cx="8156337" cy="3132683"/>
          </a:xfrm>
          <a:prstGeom prst="rect">
            <a:avLst/>
          </a:prstGeom>
        </p:spPr>
      </p:pic>
    </p:spTree>
    <p:extLst>
      <p:ext uri="{BB962C8B-B14F-4D97-AF65-F5344CB8AC3E}">
        <p14:creationId xmlns:p14="http://schemas.microsoft.com/office/powerpoint/2010/main" val="3761498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DNS</a:t>
            </a:r>
            <a:endParaRPr lang="en-US" dirty="0"/>
          </a:p>
        </p:txBody>
      </p:sp>
      <p:pic>
        <p:nvPicPr>
          <p:cNvPr id="4" name="Content Placeholder 3"/>
          <p:cNvPicPr>
            <a:picLocks noGrp="1" noChangeAspect="1"/>
          </p:cNvPicPr>
          <p:nvPr>
            <p:ph idx="1"/>
          </p:nvPr>
        </p:nvPicPr>
        <p:blipFill>
          <a:blip r:embed="rId2"/>
          <a:stretch>
            <a:fillRect/>
          </a:stretch>
        </p:blipFill>
        <p:spPr>
          <a:xfrm>
            <a:off x="2655317" y="2249488"/>
            <a:ext cx="6878192" cy="3541712"/>
          </a:xfrm>
          <a:prstGeom prst="rect">
            <a:avLst/>
          </a:prstGeom>
        </p:spPr>
      </p:pic>
    </p:spTree>
    <p:extLst>
      <p:ext uri="{BB962C8B-B14F-4D97-AF65-F5344CB8AC3E}">
        <p14:creationId xmlns:p14="http://schemas.microsoft.com/office/powerpoint/2010/main" val="14767948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162" y="2681987"/>
            <a:ext cx="9905998" cy="1478570"/>
          </a:xfrm>
        </p:spPr>
        <p:txBody>
          <a:bodyPr/>
          <a:lstStyle/>
          <a:p>
            <a:pPr algn="ctr"/>
            <a:r>
              <a:rPr lang="en-US" dirty="0" smtClean="0"/>
              <a:t>USING </a:t>
            </a:r>
            <a:r>
              <a:rPr lang="en-US" b="1" dirty="0" smtClean="0"/>
              <a:t>DNS</a:t>
            </a:r>
            <a:r>
              <a:rPr lang="en-US" dirty="0" smtClean="0"/>
              <a:t> TO GET INFORMATION</a:t>
            </a:r>
            <a:endParaRPr lang="en-US" dirty="0"/>
          </a:p>
        </p:txBody>
      </p:sp>
    </p:spTree>
    <p:extLst>
      <p:ext uri="{BB962C8B-B14F-4D97-AF65-F5344CB8AC3E}">
        <p14:creationId xmlns:p14="http://schemas.microsoft.com/office/powerpoint/2010/main" val="333071575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network ranges</a:t>
            </a:r>
            <a:endParaRPr lang="en-US" dirty="0"/>
          </a:p>
        </p:txBody>
      </p:sp>
      <p:pic>
        <p:nvPicPr>
          <p:cNvPr id="4" name="Content Placeholder 3"/>
          <p:cNvPicPr>
            <a:picLocks noGrp="1" noChangeAspect="1"/>
          </p:cNvPicPr>
          <p:nvPr>
            <p:ph idx="1"/>
          </p:nvPr>
        </p:nvPicPr>
        <p:blipFill>
          <a:blip r:embed="rId2"/>
          <a:stretch>
            <a:fillRect/>
          </a:stretch>
        </p:blipFill>
        <p:spPr>
          <a:xfrm>
            <a:off x="1141413" y="3026286"/>
            <a:ext cx="9906000" cy="1988115"/>
          </a:xfrm>
          <a:prstGeom prst="rect">
            <a:avLst/>
          </a:prstGeom>
        </p:spPr>
      </p:pic>
    </p:spTree>
    <p:extLst>
      <p:ext uri="{BB962C8B-B14F-4D97-AF65-F5344CB8AC3E}">
        <p14:creationId xmlns:p14="http://schemas.microsoft.com/office/powerpoint/2010/main" val="4817940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1346" y="2803368"/>
            <a:ext cx="9905998" cy="1478570"/>
          </a:xfrm>
        </p:spPr>
        <p:txBody>
          <a:bodyPr/>
          <a:lstStyle/>
          <a:p>
            <a:pPr algn="ctr"/>
            <a:r>
              <a:rPr lang="en-US" dirty="0" smtClean="0"/>
              <a:t>Tcp / ip</a:t>
            </a:r>
            <a:endParaRPr lang="en-US" dirty="0"/>
          </a:p>
        </p:txBody>
      </p:sp>
    </p:spTree>
    <p:extLst>
      <p:ext uri="{BB962C8B-B14F-4D97-AF65-F5344CB8AC3E}">
        <p14:creationId xmlns:p14="http://schemas.microsoft.com/office/powerpoint/2010/main" val="421416180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internet</a:t>
            </a:r>
            <a:endParaRPr lang="en-US" dirty="0"/>
          </a:p>
        </p:txBody>
      </p:sp>
      <p:pic>
        <p:nvPicPr>
          <p:cNvPr id="6" name="Content Placeholder 5"/>
          <p:cNvPicPr>
            <a:picLocks noGrp="1" noChangeAspect="1"/>
          </p:cNvPicPr>
          <p:nvPr>
            <p:ph idx="1"/>
          </p:nvPr>
        </p:nvPicPr>
        <p:blipFill>
          <a:blip r:embed="rId2"/>
          <a:stretch>
            <a:fillRect/>
          </a:stretch>
        </p:blipFill>
        <p:spPr>
          <a:xfrm>
            <a:off x="1725134" y="1966364"/>
            <a:ext cx="8537252" cy="4295425"/>
          </a:xfrm>
          <a:prstGeom prst="rect">
            <a:avLst/>
          </a:prstGeom>
        </p:spPr>
      </p:pic>
    </p:spTree>
    <p:extLst>
      <p:ext uri="{BB962C8B-B14F-4D97-AF65-F5344CB8AC3E}">
        <p14:creationId xmlns:p14="http://schemas.microsoft.com/office/powerpoint/2010/main" val="312300680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TCP / IP / OSI MODEL</a:t>
            </a:r>
            <a:endParaRPr lang="en-US" dirty="0"/>
          </a:p>
        </p:txBody>
      </p:sp>
      <p:sp>
        <p:nvSpPr>
          <p:cNvPr id="3" name="Content Placeholder 2"/>
          <p:cNvSpPr>
            <a:spLocks noGrp="1"/>
          </p:cNvSpPr>
          <p:nvPr>
            <p:ph idx="1"/>
          </p:nvPr>
        </p:nvSpPr>
        <p:spPr/>
        <p:txBody>
          <a:bodyPr/>
          <a:lstStyle/>
          <a:p>
            <a:r>
              <a:rPr lang="en-US" dirty="0"/>
              <a:t>The Internet protocol suite, commonly known as TCP/IP, is the set of communications protocols used in the Internet and similar computer networks. The current foundational protocols in the suite are the Transmission Control Protocol and the Internet Protocol.</a:t>
            </a:r>
          </a:p>
        </p:txBody>
      </p:sp>
    </p:spTree>
    <p:extLst>
      <p:ext uri="{BB962C8B-B14F-4D97-AF65-F5344CB8AC3E}">
        <p14:creationId xmlns:p14="http://schemas.microsoft.com/office/powerpoint/2010/main" val="976996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68D3E5-C7A3-47DF-A374-46BF83A69904}"/>
              </a:ext>
            </a:extLst>
          </p:cNvPr>
          <p:cNvSpPr>
            <a:spLocks noGrp="1"/>
          </p:cNvSpPr>
          <p:nvPr>
            <p:ph type="ctrTitle"/>
          </p:nvPr>
        </p:nvSpPr>
        <p:spPr>
          <a:xfrm>
            <a:off x="1973529" y="361711"/>
            <a:ext cx="8791575" cy="1013934"/>
          </a:xfrm>
        </p:spPr>
        <p:txBody>
          <a:bodyPr>
            <a:normAutofit/>
          </a:bodyPr>
          <a:lstStyle/>
          <a:p>
            <a:pPr algn="ctr"/>
            <a:r>
              <a:rPr lang="en-US" sz="5400" dirty="0" smtClean="0">
                <a:latin typeface="Rockwell" panose="02060603020205020403" pitchFamily="18" charset="0"/>
              </a:rPr>
              <a:t>SYLLABUS</a:t>
            </a:r>
            <a:endParaRPr lang="en-US" sz="5400" dirty="0">
              <a:latin typeface="Rockwell" panose="02060603020205020403" pitchFamily="18" charset="0"/>
            </a:endParaRPr>
          </a:p>
        </p:txBody>
      </p:sp>
      <p:sp>
        <p:nvSpPr>
          <p:cNvPr id="3" name="Subtitle 2">
            <a:extLst>
              <a:ext uri="{FF2B5EF4-FFF2-40B4-BE49-F238E27FC236}">
                <a16:creationId xmlns:a16="http://schemas.microsoft.com/office/drawing/2014/main" xmlns="" id="{2E78725B-6E40-4D82-B375-7831D81C29EE}"/>
              </a:ext>
            </a:extLst>
          </p:cNvPr>
          <p:cNvSpPr>
            <a:spLocks noGrp="1"/>
          </p:cNvSpPr>
          <p:nvPr>
            <p:ph type="subTitle" idx="1"/>
          </p:nvPr>
        </p:nvSpPr>
        <p:spPr>
          <a:xfrm>
            <a:off x="2613727" y="1893537"/>
            <a:ext cx="8626109" cy="4515356"/>
          </a:xfrm>
        </p:spPr>
        <p:txBody>
          <a:bodyPr>
            <a:normAutofit/>
          </a:bodyPr>
          <a:lstStyle/>
          <a:p>
            <a:r>
              <a:rPr lang="en-US" sz="2400" dirty="0" smtClean="0">
                <a:latin typeface="Tahoma" panose="020B0604030504040204" pitchFamily="34" charset="0"/>
                <a:ea typeface="Tahoma" panose="020B0604030504040204" pitchFamily="34" charset="0"/>
                <a:cs typeface="Tahoma" panose="020B0604030504040204" pitchFamily="34" charset="0"/>
              </a:rPr>
              <a:t>10. RSA (</a:t>
            </a:r>
            <a:r>
              <a:rPr lang="en-US" sz="2400" dirty="0" smtClean="0"/>
              <a:t>Rivest–Shamir–</a:t>
            </a:r>
            <a:r>
              <a:rPr lang="en-US" sz="2400" dirty="0" err="1" smtClean="0"/>
              <a:t>Adleman</a:t>
            </a:r>
            <a:r>
              <a:rPr lang="en-US" sz="2400" dirty="0" smtClean="0"/>
              <a:t>)</a:t>
            </a:r>
            <a:r>
              <a:rPr lang="en-US" sz="2400" dirty="0" smtClean="0">
                <a:latin typeface="Tahoma" panose="020B0604030504040204" pitchFamily="34" charset="0"/>
                <a:ea typeface="Tahoma" panose="020B0604030504040204" pitchFamily="34" charset="0"/>
                <a:cs typeface="Tahoma" panose="020B0604030504040204" pitchFamily="34" charset="0"/>
              </a:rPr>
              <a:t>.</a:t>
            </a:r>
          </a:p>
          <a:p>
            <a:pPr marL="342900" indent="-342900">
              <a:buFont typeface="Arial" panose="020B0604020202020204" pitchFamily="34" charset="0"/>
              <a:buChar char="•"/>
            </a:pPr>
            <a:r>
              <a:rPr lang="en-US" sz="2400" dirty="0"/>
              <a:t>RSA Cryptography hands on Hashing And </a:t>
            </a:r>
            <a:r>
              <a:rPr lang="en-US" sz="2400" dirty="0" smtClean="0"/>
              <a:t>Algorithm's </a:t>
            </a:r>
            <a:endParaRPr lang="en-US" sz="2400" dirty="0" smtClean="0">
              <a:latin typeface="Tahoma" panose="020B0604030504040204" pitchFamily="34" charset="0"/>
              <a:ea typeface="Tahoma" panose="020B0604030504040204" pitchFamily="34" charset="0"/>
              <a:cs typeface="Tahoma" panose="020B0604030504040204" pitchFamily="34" charset="0"/>
            </a:endParaRPr>
          </a:p>
          <a:p>
            <a:endParaRPr lang="en-US" sz="2400" dirty="0">
              <a:latin typeface="Tahoma" panose="020B0604030504040204" pitchFamily="34" charset="0"/>
              <a:ea typeface="Tahoma" panose="020B0604030504040204" pitchFamily="34" charset="0"/>
              <a:cs typeface="Tahoma" panose="020B0604030504040204" pitchFamily="34" charset="0"/>
            </a:endParaRPr>
          </a:p>
          <a:p>
            <a:r>
              <a:rPr lang="en-US" sz="2400" dirty="0" smtClean="0">
                <a:latin typeface="Tahoma" panose="020B0604030504040204" pitchFamily="34" charset="0"/>
                <a:ea typeface="Tahoma" panose="020B0604030504040204" pitchFamily="34" charset="0"/>
                <a:cs typeface="Tahoma" panose="020B0604030504040204" pitchFamily="34" charset="0"/>
              </a:rPr>
              <a:t>11. Introduction to steganography.</a:t>
            </a:r>
          </a:p>
          <a:p>
            <a:pPr marL="342900" indent="-342900">
              <a:buFont typeface="Arial" panose="020B0604020202020204" pitchFamily="34" charset="0"/>
              <a:buChar char="•"/>
            </a:pPr>
            <a:r>
              <a:rPr lang="en-US" sz="2400" dirty="0" smtClean="0">
                <a:latin typeface="Tahoma" panose="020B0604030504040204" pitchFamily="34" charset="0"/>
                <a:ea typeface="Tahoma" panose="020B0604030504040204" pitchFamily="34" charset="0"/>
                <a:cs typeface="Tahoma" panose="020B0604030504040204" pitchFamily="34" charset="0"/>
              </a:rPr>
              <a:t>What is steganography.</a:t>
            </a:r>
          </a:p>
          <a:p>
            <a:pPr marL="342900" indent="-342900">
              <a:buFont typeface="Arial" panose="020B0604020202020204" pitchFamily="34" charset="0"/>
              <a:buChar char="•"/>
            </a:pPr>
            <a:r>
              <a:rPr lang="en-US" sz="2400" dirty="0" smtClean="0">
                <a:latin typeface="Tahoma" panose="020B0604030504040204" pitchFamily="34" charset="0"/>
                <a:ea typeface="Tahoma" panose="020B0604030504040204" pitchFamily="34" charset="0"/>
                <a:cs typeface="Tahoma" panose="020B0604030504040204" pitchFamily="34" charset="0"/>
              </a:rPr>
              <a:t>Basic steganography.</a:t>
            </a:r>
          </a:p>
          <a:p>
            <a:endParaRPr lang="en-US" sz="2400" dirty="0" smtClean="0">
              <a:latin typeface="Tahoma" panose="020B0604030504040204" pitchFamily="34" charset="0"/>
              <a:ea typeface="Tahoma" panose="020B0604030504040204" pitchFamily="34" charset="0"/>
              <a:cs typeface="Tahoma" panose="020B0604030504040204" pitchFamily="34" charset="0"/>
            </a:endParaRPr>
          </a:p>
          <a:p>
            <a:pPr marL="342900" indent="-342900">
              <a:buFont typeface="Arial" panose="020B0604020202020204" pitchFamily="34" charset="0"/>
              <a:buChar char="•"/>
            </a:pPr>
            <a:endParaRPr lang="en-US" sz="2400" dirty="0" smtClean="0">
              <a:latin typeface="Tw Cen MT (Body)"/>
              <a:ea typeface="Tahoma" panose="020B0604030504040204" pitchFamily="34" charset="0"/>
              <a:cs typeface="Tahoma" panose="020B0604030504040204" pitchFamily="34" charset="0"/>
            </a:endParaRPr>
          </a:p>
          <a:p>
            <a:endParaRPr lang="en-US" sz="2400" dirty="0" smtClean="0">
              <a:latin typeface="Tahoma" panose="020B0604030504040204" pitchFamily="34" charset="0"/>
              <a:ea typeface="Tahoma" panose="020B0604030504040204" pitchFamily="34" charset="0"/>
              <a:cs typeface="Tahoma" panose="020B0604030504040204" pitchFamily="34" charset="0"/>
            </a:endParaRPr>
          </a:p>
          <a:p>
            <a:endParaRPr lang="en-US" sz="2400" dirty="0" smtClean="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879246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Osi and tcp /ip model</a:t>
            </a:r>
            <a:endParaRPr lang="en-US" dirty="0"/>
          </a:p>
        </p:txBody>
      </p:sp>
      <p:pic>
        <p:nvPicPr>
          <p:cNvPr id="6" name="Content Placeholder 5"/>
          <p:cNvPicPr>
            <a:picLocks noGrp="1" noChangeAspect="1"/>
          </p:cNvPicPr>
          <p:nvPr>
            <p:ph idx="1"/>
          </p:nvPr>
        </p:nvPicPr>
        <p:blipFill>
          <a:blip r:embed="rId2"/>
          <a:stretch>
            <a:fillRect/>
          </a:stretch>
        </p:blipFill>
        <p:spPr>
          <a:xfrm>
            <a:off x="3883925" y="2249488"/>
            <a:ext cx="4420976" cy="3541712"/>
          </a:xfrm>
          <a:prstGeom prst="rect">
            <a:avLst/>
          </a:prstGeom>
        </p:spPr>
      </p:pic>
      <p:sp>
        <p:nvSpPr>
          <p:cNvPr id="7" name="TextBox 6"/>
          <p:cNvSpPr txBox="1"/>
          <p:nvPr/>
        </p:nvSpPr>
        <p:spPr>
          <a:xfrm>
            <a:off x="1497027" y="2759384"/>
            <a:ext cx="1277914" cy="369332"/>
          </a:xfrm>
          <a:prstGeom prst="rect">
            <a:avLst/>
          </a:prstGeom>
          <a:noFill/>
        </p:spPr>
        <p:txBody>
          <a:bodyPr wrap="none" rtlCol="0">
            <a:spAutoFit/>
          </a:bodyPr>
          <a:lstStyle/>
          <a:p>
            <a:r>
              <a:rPr lang="en-US" dirty="0" smtClean="0"/>
              <a:t>OSI MODEL</a:t>
            </a:r>
            <a:endParaRPr lang="en-US" dirty="0"/>
          </a:p>
        </p:txBody>
      </p:sp>
    </p:spTree>
    <p:extLst>
      <p:ext uri="{BB962C8B-B14F-4D97-AF65-F5344CB8AC3E}">
        <p14:creationId xmlns:p14="http://schemas.microsoft.com/office/powerpoint/2010/main" val="139468728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0099" y="275029"/>
            <a:ext cx="10826708" cy="6433267"/>
          </a:xfrm>
        </p:spPr>
        <p:txBody>
          <a:bodyPr/>
          <a:lstStyle/>
          <a:p>
            <a:pPr marL="457200" indent="-457200">
              <a:buAutoNum type="arabicPeriod"/>
            </a:pPr>
            <a:r>
              <a:rPr lang="en-US" b="1" dirty="0" smtClean="0"/>
              <a:t>Physical </a:t>
            </a:r>
            <a:r>
              <a:rPr lang="en-US" b="1" dirty="0"/>
              <a:t>Layer (Layer 1) </a:t>
            </a:r>
            <a:r>
              <a:rPr lang="en-US" b="1" dirty="0" smtClean="0"/>
              <a:t>:</a:t>
            </a:r>
          </a:p>
          <a:p>
            <a:pPr marL="0" indent="0">
              <a:buNone/>
            </a:pPr>
            <a:r>
              <a:rPr lang="en-US" dirty="0"/>
              <a:t>The lowest layer of the OSI reference model is the physical layer. It is responsible for the actual physical connection between the devices. The physical layer contains information in the form of</a:t>
            </a:r>
            <a:r>
              <a:rPr lang="en-US" b="1" dirty="0"/>
              <a:t> bits.</a:t>
            </a:r>
            <a:r>
              <a:rPr lang="en-US" dirty="0"/>
              <a:t> It is responsible for transmitting individual bits from one node to the next. When receiving data, this layer will get the signal received and convert it into 0s and 1s and send them to the Data Link layer, which will put the frame back together. </a:t>
            </a:r>
            <a:endParaRPr lang="en-US" b="1" dirty="0"/>
          </a:p>
          <a:p>
            <a:pPr marL="0" indent="0">
              <a:buNone/>
            </a:pPr>
            <a:endParaRPr lang="en-US" dirty="0"/>
          </a:p>
        </p:txBody>
      </p:sp>
      <p:pic>
        <p:nvPicPr>
          <p:cNvPr id="4" name="Picture 3"/>
          <p:cNvPicPr>
            <a:picLocks noChangeAspect="1"/>
          </p:cNvPicPr>
          <p:nvPr/>
        </p:nvPicPr>
        <p:blipFill>
          <a:blip r:embed="rId2"/>
          <a:stretch>
            <a:fillRect/>
          </a:stretch>
        </p:blipFill>
        <p:spPr>
          <a:xfrm>
            <a:off x="2110553" y="3735275"/>
            <a:ext cx="8305800" cy="2867025"/>
          </a:xfrm>
          <a:prstGeom prst="rect">
            <a:avLst/>
          </a:prstGeom>
        </p:spPr>
      </p:pic>
    </p:spTree>
    <p:extLst>
      <p:ext uri="{BB962C8B-B14F-4D97-AF65-F5344CB8AC3E}">
        <p14:creationId xmlns:p14="http://schemas.microsoft.com/office/powerpoint/2010/main" val="224484093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0099" y="275029"/>
            <a:ext cx="10826708" cy="6433267"/>
          </a:xfrm>
        </p:spPr>
        <p:txBody>
          <a:bodyPr/>
          <a:lstStyle/>
          <a:p>
            <a:pPr marL="0" indent="0">
              <a:buNone/>
            </a:pPr>
            <a:r>
              <a:rPr lang="en-US" b="1" dirty="0"/>
              <a:t>2. Data Link Layer (DLL) (Layer 2) :</a:t>
            </a:r>
          </a:p>
          <a:p>
            <a:pPr fontAlgn="base"/>
            <a:r>
              <a:rPr lang="en-US" dirty="0"/>
              <a:t>The data link layer is responsible for the node-to-node delivery of the message. The main function of this layer is to make sure data transfer is error-free from one node to another, over the physical layer. When a packet arrives in a network, it is the responsibility of DLL to transmit it to the Host using its MAC address. </a:t>
            </a:r>
            <a:br>
              <a:rPr lang="en-US" dirty="0"/>
            </a:br>
            <a:r>
              <a:rPr lang="en-US" dirty="0"/>
              <a:t>Data Link Layer is divided into two </a:t>
            </a:r>
            <a:r>
              <a:rPr lang="en-US" dirty="0" err="1"/>
              <a:t>sublayers</a:t>
            </a:r>
            <a:r>
              <a:rPr lang="en-US" dirty="0"/>
              <a:t>:  </a:t>
            </a:r>
          </a:p>
          <a:p>
            <a:pPr fontAlgn="base"/>
            <a:r>
              <a:rPr lang="en-US" dirty="0"/>
              <a:t>Logical Link Control (LLC)</a:t>
            </a:r>
          </a:p>
          <a:p>
            <a:pPr fontAlgn="base"/>
            <a:r>
              <a:rPr lang="en-US" dirty="0"/>
              <a:t>Media Access Control (MAC)</a:t>
            </a:r>
          </a:p>
          <a:p>
            <a:pPr marL="0" indent="0">
              <a:buNone/>
            </a:pPr>
            <a:endParaRPr lang="en-US" dirty="0"/>
          </a:p>
        </p:txBody>
      </p:sp>
      <p:pic>
        <p:nvPicPr>
          <p:cNvPr id="2" name="Picture 1"/>
          <p:cNvPicPr>
            <a:picLocks noChangeAspect="1"/>
          </p:cNvPicPr>
          <p:nvPr/>
        </p:nvPicPr>
        <p:blipFill>
          <a:blip r:embed="rId2"/>
          <a:stretch>
            <a:fillRect/>
          </a:stretch>
        </p:blipFill>
        <p:spPr>
          <a:xfrm>
            <a:off x="5388831" y="3602515"/>
            <a:ext cx="4829175" cy="2695575"/>
          </a:xfrm>
          <a:prstGeom prst="rect">
            <a:avLst/>
          </a:prstGeom>
        </p:spPr>
      </p:pic>
    </p:spTree>
    <p:extLst>
      <p:ext uri="{BB962C8B-B14F-4D97-AF65-F5344CB8AC3E}">
        <p14:creationId xmlns:p14="http://schemas.microsoft.com/office/powerpoint/2010/main" val="5745751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0099" y="275029"/>
            <a:ext cx="10826708" cy="6433267"/>
          </a:xfrm>
        </p:spPr>
        <p:txBody>
          <a:bodyPr/>
          <a:lstStyle/>
          <a:p>
            <a:pPr fontAlgn="base"/>
            <a:r>
              <a:rPr lang="en-US" b="1" dirty="0"/>
              <a:t>3. Network Layer (Layer 3) :</a:t>
            </a:r>
          </a:p>
          <a:p>
            <a:pPr fontAlgn="base"/>
            <a:r>
              <a:rPr lang="en-US" dirty="0"/>
              <a:t>The network layer works for the transmission of data from one host to the other located in different networks. It also takes care of packet routing i.e. selection of the shortest path to transmit the packet, from the number of routes available. The sender &amp; receiver’s IP addresses are placed in the header by the network layer. </a:t>
            </a:r>
            <a:br>
              <a:rPr lang="en-US" dirty="0"/>
            </a:br>
            <a:r>
              <a:rPr lang="en-US" dirty="0"/>
              <a:t>The functions of the Network layer are :  </a:t>
            </a:r>
          </a:p>
          <a:p>
            <a:pPr fontAlgn="base"/>
            <a:r>
              <a:rPr lang="en-US" b="1" dirty="0"/>
              <a:t>Routing:</a:t>
            </a:r>
            <a:r>
              <a:rPr lang="en-US" dirty="0"/>
              <a:t> The network layer protocols determine which route is suitable from source to destination. This function of the network layer is known as routing.</a:t>
            </a:r>
          </a:p>
          <a:p>
            <a:pPr fontAlgn="base"/>
            <a:r>
              <a:rPr lang="en-US" b="1" dirty="0"/>
              <a:t>Logical Addressing: </a:t>
            </a:r>
            <a:r>
              <a:rPr lang="en-US" dirty="0"/>
              <a:t>In order to identify each device on internetwork uniquely, the network layer defines an addressing scheme. The sender &amp; receiver’s IP addresses are placed in the header by the network layer. Such an address distinguishes each device uniquely and universally.</a:t>
            </a:r>
          </a:p>
          <a:p>
            <a:pPr marL="0" indent="0">
              <a:buNone/>
            </a:pPr>
            <a:endParaRPr lang="en-US" dirty="0"/>
          </a:p>
        </p:txBody>
      </p:sp>
      <p:pic>
        <p:nvPicPr>
          <p:cNvPr id="4" name="Picture 3"/>
          <p:cNvPicPr>
            <a:picLocks noChangeAspect="1"/>
          </p:cNvPicPr>
          <p:nvPr/>
        </p:nvPicPr>
        <p:blipFill>
          <a:blip r:embed="rId2"/>
          <a:stretch>
            <a:fillRect/>
          </a:stretch>
        </p:blipFill>
        <p:spPr>
          <a:xfrm>
            <a:off x="10284977" y="5435545"/>
            <a:ext cx="1391830" cy="1347645"/>
          </a:xfrm>
          <a:prstGeom prst="rect">
            <a:avLst/>
          </a:prstGeom>
        </p:spPr>
      </p:pic>
    </p:spTree>
    <p:extLst>
      <p:ext uri="{BB962C8B-B14F-4D97-AF65-F5344CB8AC3E}">
        <p14:creationId xmlns:p14="http://schemas.microsoft.com/office/powerpoint/2010/main" val="32432339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0099" y="275029"/>
            <a:ext cx="10826708" cy="6433267"/>
          </a:xfrm>
        </p:spPr>
        <p:txBody>
          <a:bodyPr/>
          <a:lstStyle/>
          <a:p>
            <a:pPr marL="0" indent="0" fontAlgn="base">
              <a:buNone/>
            </a:pPr>
            <a:r>
              <a:rPr lang="en-US" b="1" dirty="0"/>
              <a:t> Transport Layer (Layer 4) :</a:t>
            </a:r>
          </a:p>
          <a:p>
            <a:pPr marL="0" indent="0" fontAlgn="base">
              <a:buNone/>
            </a:pPr>
            <a:r>
              <a:rPr lang="en-US" dirty="0"/>
              <a:t>Transport layer receives the formatted data from the upper layers, performs </a:t>
            </a:r>
            <a:r>
              <a:rPr lang="en-US" b="1" dirty="0"/>
              <a:t>Segmentation</a:t>
            </a:r>
            <a:r>
              <a:rPr lang="en-US" dirty="0"/>
              <a:t>, and also implements </a:t>
            </a:r>
            <a:r>
              <a:rPr lang="en-US" b="1" dirty="0"/>
              <a:t>Flow &amp; Error control</a:t>
            </a:r>
            <a:r>
              <a:rPr lang="en-US" dirty="0"/>
              <a:t> to ensure proper data transmission. It also adds Source and Destination port numbers in its header and forwards the segmented data to the Network Layer. </a:t>
            </a:r>
            <a:endParaRPr lang="en-US" dirty="0" smtClean="0"/>
          </a:p>
          <a:p>
            <a:pPr marL="0" indent="0" fontAlgn="base">
              <a:buNone/>
            </a:pPr>
            <a:endParaRPr lang="en-US" dirty="0"/>
          </a:p>
          <a:p>
            <a:pPr marL="0" indent="0" fontAlgn="base">
              <a:buNone/>
            </a:pPr>
            <a:r>
              <a:rPr lang="en-US" i="1" dirty="0"/>
              <a:t>* Data in the Transport Layer is called as </a:t>
            </a:r>
            <a:r>
              <a:rPr lang="en-US" b="1" i="1" dirty="0"/>
              <a:t>Segments</a:t>
            </a:r>
            <a:r>
              <a:rPr lang="en-US" i="1" dirty="0"/>
              <a:t>. </a:t>
            </a:r>
            <a:r>
              <a:rPr lang="en-US" dirty="0"/>
              <a:t/>
            </a:r>
            <a:br>
              <a:rPr lang="en-US" dirty="0"/>
            </a:br>
            <a:r>
              <a:rPr lang="en-US" i="1" dirty="0"/>
              <a:t>** Transport layer is operated by the Operating System. It is a part of the OS and communicates with the Application Layer by making system calls. </a:t>
            </a:r>
            <a:r>
              <a:rPr lang="en-US" dirty="0"/>
              <a:t/>
            </a:r>
            <a:br>
              <a:rPr lang="en-US" dirty="0"/>
            </a:br>
            <a:r>
              <a:rPr lang="en-US" i="1" dirty="0"/>
              <a:t>Transport Layer is called as </a:t>
            </a:r>
            <a:r>
              <a:rPr lang="en-US" b="1" i="1" dirty="0"/>
              <a:t>Heart of OSI</a:t>
            </a:r>
            <a:r>
              <a:rPr lang="en-US" i="1" dirty="0"/>
              <a:t> model. </a:t>
            </a:r>
            <a:endParaRPr lang="en-US" dirty="0"/>
          </a:p>
        </p:txBody>
      </p:sp>
    </p:spTree>
    <p:extLst>
      <p:ext uri="{BB962C8B-B14F-4D97-AF65-F5344CB8AC3E}">
        <p14:creationId xmlns:p14="http://schemas.microsoft.com/office/powerpoint/2010/main" val="40650883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0099" y="275030"/>
            <a:ext cx="10826708" cy="4984794"/>
          </a:xfrm>
        </p:spPr>
        <p:txBody>
          <a:bodyPr>
            <a:normAutofit fontScale="92500" lnSpcReduction="20000"/>
          </a:bodyPr>
          <a:lstStyle/>
          <a:p>
            <a:pPr fontAlgn="base"/>
            <a:r>
              <a:rPr lang="en-US" b="1" dirty="0"/>
              <a:t>  5. Session Layer (Layer 5) :</a:t>
            </a:r>
          </a:p>
          <a:p>
            <a:pPr fontAlgn="base"/>
            <a:r>
              <a:rPr lang="en-US" dirty="0"/>
              <a:t>This layer is responsible for the establishment of connection, maintenance of sessions, authentication, and also ensures security. </a:t>
            </a:r>
            <a:br>
              <a:rPr lang="en-US" dirty="0"/>
            </a:br>
            <a:r>
              <a:rPr lang="en-US" dirty="0"/>
              <a:t>The functions of the session layer are :  </a:t>
            </a:r>
          </a:p>
          <a:p>
            <a:pPr fontAlgn="base"/>
            <a:r>
              <a:rPr lang="en-US" b="1" dirty="0"/>
              <a:t>Session establishment, maintenance, and termination:</a:t>
            </a:r>
            <a:r>
              <a:rPr lang="en-US" dirty="0"/>
              <a:t> The layer allows the two processes to establish, use and terminate a connection.</a:t>
            </a:r>
          </a:p>
          <a:p>
            <a:pPr fontAlgn="base"/>
            <a:r>
              <a:rPr lang="en-US" b="1" dirty="0"/>
              <a:t>Synchronization:</a:t>
            </a:r>
            <a:r>
              <a:rPr lang="en-US" dirty="0"/>
              <a:t> This layer allows a process to add checkpoints which are considered synchronization points into the data. These synchronization points help to identify the error so that the data is re-synchronized properly, and ends of the messages are not cut prematurely and data loss is avoided.</a:t>
            </a:r>
          </a:p>
          <a:p>
            <a:pPr fontAlgn="base"/>
            <a:r>
              <a:rPr lang="en-US" b="1" dirty="0"/>
              <a:t>Dialog Controller:</a:t>
            </a:r>
            <a:r>
              <a:rPr lang="en-US" dirty="0"/>
              <a:t> The session layer allows two systems to start communication with each other in half-duplex or full-duplex.</a:t>
            </a:r>
          </a:p>
        </p:txBody>
      </p:sp>
      <p:pic>
        <p:nvPicPr>
          <p:cNvPr id="2" name="Picture 1"/>
          <p:cNvPicPr>
            <a:picLocks noChangeAspect="1"/>
          </p:cNvPicPr>
          <p:nvPr/>
        </p:nvPicPr>
        <p:blipFill>
          <a:blip r:embed="rId2"/>
          <a:stretch>
            <a:fillRect/>
          </a:stretch>
        </p:blipFill>
        <p:spPr>
          <a:xfrm>
            <a:off x="3248291" y="4895682"/>
            <a:ext cx="5232162" cy="1895355"/>
          </a:xfrm>
          <a:prstGeom prst="rect">
            <a:avLst/>
          </a:prstGeom>
        </p:spPr>
      </p:pic>
    </p:spTree>
    <p:extLst>
      <p:ext uri="{BB962C8B-B14F-4D97-AF65-F5344CB8AC3E}">
        <p14:creationId xmlns:p14="http://schemas.microsoft.com/office/powerpoint/2010/main" val="2307916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0099" y="275030"/>
            <a:ext cx="10826708" cy="6158138"/>
          </a:xfrm>
        </p:spPr>
        <p:txBody>
          <a:bodyPr>
            <a:normAutofit/>
          </a:bodyPr>
          <a:lstStyle/>
          <a:p>
            <a:pPr marL="0" indent="0" fontAlgn="base">
              <a:buNone/>
            </a:pPr>
            <a:r>
              <a:rPr lang="en-US" b="1" dirty="0" smtClean="0"/>
              <a:t>6. </a:t>
            </a:r>
            <a:r>
              <a:rPr lang="en-US" b="1" dirty="0"/>
              <a:t>Presentation Layer (Layer 6) :</a:t>
            </a:r>
          </a:p>
          <a:p>
            <a:pPr fontAlgn="base"/>
            <a:r>
              <a:rPr lang="en-US" dirty="0"/>
              <a:t>The presentation layer is also called the </a:t>
            </a:r>
            <a:r>
              <a:rPr lang="en-US" b="1" dirty="0"/>
              <a:t>Translation layer</a:t>
            </a:r>
            <a:r>
              <a:rPr lang="en-US" dirty="0"/>
              <a:t>. The data from the application layer is extracted here and manipulated as per the required format to transmit over the network. </a:t>
            </a:r>
            <a:br>
              <a:rPr lang="en-US" dirty="0"/>
            </a:br>
            <a:r>
              <a:rPr lang="en-US" dirty="0"/>
              <a:t>The functions of the presentation layer are : </a:t>
            </a:r>
          </a:p>
          <a:p>
            <a:pPr fontAlgn="base"/>
            <a:r>
              <a:rPr lang="en-US" b="1" dirty="0"/>
              <a:t>Translation:</a:t>
            </a:r>
            <a:r>
              <a:rPr lang="en-US" dirty="0"/>
              <a:t> For example, ASCII to EBCDIC.</a:t>
            </a:r>
          </a:p>
          <a:p>
            <a:pPr fontAlgn="base"/>
            <a:r>
              <a:rPr lang="en-US" b="1" dirty="0"/>
              <a:t>Encryption/ Decryption:</a:t>
            </a:r>
            <a:r>
              <a:rPr lang="en-US" dirty="0"/>
              <a:t> Data encryption translates the data into another form or code. The encrypted data is known as the </a:t>
            </a:r>
            <a:r>
              <a:rPr lang="en-US" dirty="0" err="1"/>
              <a:t>ciphertext</a:t>
            </a:r>
            <a:r>
              <a:rPr lang="en-US" dirty="0"/>
              <a:t> and the decrypted data is known as plain text. A key value is used for encrypting as well as decrypting data.</a:t>
            </a:r>
          </a:p>
          <a:p>
            <a:pPr fontAlgn="base"/>
            <a:r>
              <a:rPr lang="en-US" b="1" dirty="0"/>
              <a:t>Compression:</a:t>
            </a:r>
            <a:r>
              <a:rPr lang="en-US" dirty="0"/>
              <a:t> Reduces the number of bits that need to be transmitted on the network.</a:t>
            </a:r>
          </a:p>
        </p:txBody>
      </p:sp>
    </p:spTree>
    <p:extLst>
      <p:ext uri="{BB962C8B-B14F-4D97-AF65-F5344CB8AC3E}">
        <p14:creationId xmlns:p14="http://schemas.microsoft.com/office/powerpoint/2010/main" val="15111603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0099" y="275030"/>
            <a:ext cx="10826708" cy="6158138"/>
          </a:xfrm>
        </p:spPr>
        <p:txBody>
          <a:bodyPr>
            <a:normAutofit/>
          </a:bodyPr>
          <a:lstStyle/>
          <a:p>
            <a:pPr fontAlgn="base"/>
            <a:r>
              <a:rPr lang="en-US" b="1" dirty="0"/>
              <a:t>7. Application Layer (Layer 7) </a:t>
            </a:r>
            <a:r>
              <a:rPr lang="en-US" b="1" dirty="0" smtClean="0"/>
              <a:t>:</a:t>
            </a:r>
            <a:r>
              <a:rPr lang="en-US" dirty="0"/>
              <a:t> </a:t>
            </a:r>
            <a:endParaRPr lang="en-US" dirty="0" smtClean="0"/>
          </a:p>
          <a:p>
            <a:pPr fontAlgn="base"/>
            <a:r>
              <a:rPr lang="en-US" dirty="0" smtClean="0"/>
              <a:t>At </a:t>
            </a:r>
            <a:r>
              <a:rPr lang="en-US" dirty="0"/>
              <a:t>the very top of the OSI Reference Model stack of layers, we find the Application layer which is implemented by the network applications. These applications produce the data, which has to be transferred over the network. This layer also serves as a window for the application services to access the network and for displaying the received information to the user. </a:t>
            </a:r>
            <a:br>
              <a:rPr lang="en-US" dirty="0"/>
            </a:br>
            <a:r>
              <a:rPr lang="en-US" dirty="0"/>
              <a:t>Ex: Application – Browsers, Skype Messenger, etc. </a:t>
            </a:r>
            <a:br>
              <a:rPr lang="en-US" dirty="0"/>
            </a:br>
            <a:r>
              <a:rPr lang="en-US" i="1" dirty="0"/>
              <a:t>**Application Layer is also called Desktop Layer. </a:t>
            </a:r>
            <a:endParaRPr lang="en-US" b="1" dirty="0"/>
          </a:p>
        </p:txBody>
      </p:sp>
      <p:pic>
        <p:nvPicPr>
          <p:cNvPr id="2" name="Picture 1"/>
          <p:cNvPicPr>
            <a:picLocks noChangeAspect="1"/>
          </p:cNvPicPr>
          <p:nvPr/>
        </p:nvPicPr>
        <p:blipFill>
          <a:blip r:embed="rId2"/>
          <a:stretch>
            <a:fillRect/>
          </a:stretch>
        </p:blipFill>
        <p:spPr>
          <a:xfrm>
            <a:off x="7898206" y="3050739"/>
            <a:ext cx="3419475" cy="3038475"/>
          </a:xfrm>
          <a:prstGeom prst="rect">
            <a:avLst/>
          </a:prstGeom>
        </p:spPr>
      </p:pic>
    </p:spTree>
    <p:extLst>
      <p:ext uri="{BB962C8B-B14F-4D97-AF65-F5344CB8AC3E}">
        <p14:creationId xmlns:p14="http://schemas.microsoft.com/office/powerpoint/2010/main" val="32951486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Osi and tcp /ip model</a:t>
            </a:r>
            <a:endParaRPr lang="en-US" dirty="0"/>
          </a:p>
        </p:txBody>
      </p:sp>
      <p:sp>
        <p:nvSpPr>
          <p:cNvPr id="7" name="TextBox 6"/>
          <p:cNvSpPr txBox="1"/>
          <p:nvPr/>
        </p:nvSpPr>
        <p:spPr>
          <a:xfrm>
            <a:off x="1497027" y="2759384"/>
            <a:ext cx="1466620" cy="369332"/>
          </a:xfrm>
          <a:prstGeom prst="rect">
            <a:avLst/>
          </a:prstGeom>
          <a:noFill/>
        </p:spPr>
        <p:txBody>
          <a:bodyPr wrap="none" rtlCol="0">
            <a:spAutoFit/>
          </a:bodyPr>
          <a:lstStyle/>
          <a:p>
            <a:r>
              <a:rPr lang="en-US" dirty="0" smtClean="0"/>
              <a:t>TCP/IP Model</a:t>
            </a:r>
            <a:endParaRPr lang="en-US" dirty="0"/>
          </a:p>
        </p:txBody>
      </p:sp>
      <p:pic>
        <p:nvPicPr>
          <p:cNvPr id="5" name="Picture 4"/>
          <p:cNvPicPr>
            <a:picLocks noChangeAspect="1"/>
          </p:cNvPicPr>
          <p:nvPr/>
        </p:nvPicPr>
        <p:blipFill>
          <a:blip r:embed="rId2"/>
          <a:stretch>
            <a:fillRect/>
          </a:stretch>
        </p:blipFill>
        <p:spPr>
          <a:xfrm>
            <a:off x="1416276" y="3187003"/>
            <a:ext cx="3314700" cy="3038475"/>
          </a:xfrm>
          <a:prstGeom prst="rect">
            <a:avLst/>
          </a:prstGeom>
        </p:spPr>
      </p:pic>
      <p:pic>
        <p:nvPicPr>
          <p:cNvPr id="6" name="Content Placeholder 5"/>
          <p:cNvPicPr>
            <a:picLocks noGrp="1" noChangeAspect="1"/>
          </p:cNvPicPr>
          <p:nvPr>
            <p:ph idx="1"/>
          </p:nvPr>
        </p:nvPicPr>
        <p:blipFill>
          <a:blip r:embed="rId3"/>
          <a:stretch>
            <a:fillRect/>
          </a:stretch>
        </p:blipFill>
        <p:spPr>
          <a:xfrm>
            <a:off x="6235239" y="2683766"/>
            <a:ext cx="4420976" cy="3541712"/>
          </a:xfrm>
          <a:prstGeom prst="rect">
            <a:avLst/>
          </a:prstGeom>
        </p:spPr>
      </p:pic>
    </p:spTree>
    <p:extLst>
      <p:ext uri="{BB962C8B-B14F-4D97-AF65-F5344CB8AC3E}">
        <p14:creationId xmlns:p14="http://schemas.microsoft.com/office/powerpoint/2010/main" val="138722079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0099" y="275030"/>
            <a:ext cx="10826708" cy="6158138"/>
          </a:xfrm>
        </p:spPr>
        <p:txBody>
          <a:bodyPr>
            <a:normAutofit/>
          </a:bodyPr>
          <a:lstStyle/>
          <a:p>
            <a:pPr marL="0" indent="0" fontAlgn="base">
              <a:buNone/>
            </a:pPr>
            <a:r>
              <a:rPr lang="en-US" b="1" dirty="0"/>
              <a:t>1. Network Access Layer –</a:t>
            </a:r>
          </a:p>
          <a:p>
            <a:pPr marL="0" indent="0" fontAlgn="base">
              <a:buNone/>
            </a:pPr>
            <a:r>
              <a:rPr lang="en-US" dirty="0"/>
              <a:t>This layer corresponds to the combination of Data Link Layer and Physical Layer of the OSI model. It looks out for hardware addressing and the protocols present in this layer allows for the physical transmission of data.</a:t>
            </a:r>
            <a:br>
              <a:rPr lang="en-US" dirty="0"/>
            </a:br>
            <a:r>
              <a:rPr lang="en-US" dirty="0"/>
              <a:t>We just talked about ARP being a protocol of Internet layer, but there is a conflict about declaring it as a protocol of Internet Layer or Network access layer. It is described as residing in layer 3, being encapsulated by layer 2 protocols.</a:t>
            </a:r>
            <a:endParaRPr lang="en-US" dirty="0" smtClean="0"/>
          </a:p>
        </p:txBody>
      </p:sp>
    </p:spTree>
    <p:extLst>
      <p:ext uri="{BB962C8B-B14F-4D97-AF65-F5344CB8AC3E}">
        <p14:creationId xmlns:p14="http://schemas.microsoft.com/office/powerpoint/2010/main" val="3492629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68D3E5-C7A3-47DF-A374-46BF83A69904}"/>
              </a:ext>
            </a:extLst>
          </p:cNvPr>
          <p:cNvSpPr>
            <a:spLocks noGrp="1"/>
          </p:cNvSpPr>
          <p:nvPr>
            <p:ph type="ctrTitle"/>
          </p:nvPr>
        </p:nvSpPr>
        <p:spPr>
          <a:xfrm>
            <a:off x="1973529" y="361711"/>
            <a:ext cx="8791575" cy="1013934"/>
          </a:xfrm>
        </p:spPr>
        <p:txBody>
          <a:bodyPr>
            <a:normAutofit/>
          </a:bodyPr>
          <a:lstStyle/>
          <a:p>
            <a:pPr algn="ctr"/>
            <a:r>
              <a:rPr lang="en-US" sz="5400" dirty="0" smtClean="0">
                <a:latin typeface="Rockwell" panose="02060603020205020403" pitchFamily="18" charset="0"/>
              </a:rPr>
              <a:t>SYLLABUS</a:t>
            </a:r>
            <a:endParaRPr lang="en-US" sz="5400" dirty="0">
              <a:latin typeface="Rockwell" panose="02060603020205020403" pitchFamily="18" charset="0"/>
            </a:endParaRPr>
          </a:p>
        </p:txBody>
      </p:sp>
      <p:sp>
        <p:nvSpPr>
          <p:cNvPr id="3" name="Subtitle 2">
            <a:extLst>
              <a:ext uri="{FF2B5EF4-FFF2-40B4-BE49-F238E27FC236}">
                <a16:creationId xmlns:a16="http://schemas.microsoft.com/office/drawing/2014/main" xmlns="" id="{2E78725B-6E40-4D82-B375-7831D81C29EE}"/>
              </a:ext>
            </a:extLst>
          </p:cNvPr>
          <p:cNvSpPr>
            <a:spLocks noGrp="1"/>
          </p:cNvSpPr>
          <p:nvPr>
            <p:ph type="subTitle" idx="1"/>
          </p:nvPr>
        </p:nvSpPr>
        <p:spPr>
          <a:xfrm>
            <a:off x="2613727" y="1893537"/>
            <a:ext cx="8626109" cy="4515356"/>
          </a:xfrm>
        </p:spPr>
        <p:txBody>
          <a:bodyPr>
            <a:normAutofit/>
          </a:bodyPr>
          <a:lstStyle/>
          <a:p>
            <a:r>
              <a:rPr lang="en-US" sz="2400" dirty="0" smtClean="0">
                <a:latin typeface="Tahoma" panose="020B0604030504040204" pitchFamily="34" charset="0"/>
                <a:ea typeface="Tahoma" panose="020B0604030504040204" pitchFamily="34" charset="0"/>
                <a:cs typeface="Tahoma" panose="020B0604030504040204" pitchFamily="34" charset="0"/>
              </a:rPr>
              <a:t>12. Lsb (</a:t>
            </a:r>
            <a:r>
              <a:rPr lang="en-US" sz="2400" b="1" dirty="0"/>
              <a:t>Least significant bit </a:t>
            </a:r>
            <a:r>
              <a:rPr lang="en-US" sz="2400" b="1" dirty="0" smtClean="0"/>
              <a:t>)</a:t>
            </a:r>
            <a:endParaRPr lang="en-US" sz="2400" dirty="0" smtClean="0">
              <a:latin typeface="Tahoma" panose="020B0604030504040204" pitchFamily="34" charset="0"/>
              <a:ea typeface="Tahoma" panose="020B0604030504040204" pitchFamily="34" charset="0"/>
              <a:cs typeface="Tahoma" panose="020B0604030504040204" pitchFamily="34" charset="0"/>
            </a:endParaRPr>
          </a:p>
          <a:p>
            <a:pPr marL="342900" indent="-342900">
              <a:buFont typeface="Arial" panose="020B0604020202020204" pitchFamily="34" charset="0"/>
              <a:buChar char="•"/>
            </a:pPr>
            <a:r>
              <a:rPr lang="en-US" sz="2400" dirty="0" smtClean="0">
                <a:latin typeface="Tahoma" panose="020B0604030504040204" pitchFamily="34" charset="0"/>
                <a:ea typeface="Tahoma" panose="020B0604030504040204" pitchFamily="34" charset="0"/>
                <a:cs typeface="Tahoma" panose="020B0604030504040204" pitchFamily="34" charset="0"/>
              </a:rPr>
              <a:t>Lsb steganography hands on </a:t>
            </a:r>
            <a:r>
              <a:rPr lang="en-US" sz="2400" dirty="0" err="1" smtClean="0">
                <a:latin typeface="Tahoma" panose="020B0604030504040204" pitchFamily="34" charset="0"/>
                <a:ea typeface="Tahoma" panose="020B0604030504040204" pitchFamily="34" charset="0"/>
                <a:cs typeface="Tahoma" panose="020B0604030504040204" pitchFamily="34" charset="0"/>
              </a:rPr>
              <a:t>stegnanography</a:t>
            </a:r>
            <a:r>
              <a:rPr lang="en-US" sz="2400" dirty="0" smtClean="0">
                <a:latin typeface="Tahoma" panose="020B0604030504040204" pitchFamily="34" charset="0"/>
                <a:ea typeface="Tahoma" panose="020B0604030504040204" pitchFamily="34" charset="0"/>
                <a:cs typeface="Tahoma" panose="020B0604030504040204" pitchFamily="34" charset="0"/>
              </a:rPr>
              <a:t> tools.</a:t>
            </a:r>
          </a:p>
          <a:p>
            <a:r>
              <a:rPr lang="en-US" sz="2400" dirty="0" smtClean="0">
                <a:latin typeface="Tahoma" panose="020B0604030504040204" pitchFamily="34" charset="0"/>
                <a:ea typeface="Tahoma" panose="020B0604030504040204" pitchFamily="34" charset="0"/>
                <a:cs typeface="Tahoma" panose="020B0604030504040204" pitchFamily="34" charset="0"/>
              </a:rPr>
              <a:t>13. DDOS</a:t>
            </a:r>
          </a:p>
          <a:p>
            <a:pPr marL="342900" indent="-342900">
              <a:buFont typeface="Arial" panose="020B0604020202020204" pitchFamily="34" charset="0"/>
              <a:buChar char="•"/>
            </a:pPr>
            <a:r>
              <a:rPr lang="en-US" sz="2400" dirty="0" smtClean="0">
                <a:latin typeface="Tahoma" panose="020B0604030504040204" pitchFamily="34" charset="0"/>
                <a:ea typeface="Tahoma" panose="020B0604030504040204" pitchFamily="34" charset="0"/>
                <a:cs typeface="Tahoma" panose="020B0604030504040204" pitchFamily="34" charset="0"/>
              </a:rPr>
              <a:t>What is dos and ddos attack.</a:t>
            </a:r>
          </a:p>
          <a:p>
            <a:pPr marL="342900" indent="-342900">
              <a:buFont typeface="Arial" panose="020B0604020202020204" pitchFamily="34" charset="0"/>
              <a:buChar char="•"/>
            </a:pPr>
            <a:r>
              <a:rPr lang="en-US" sz="2400" dirty="0" smtClean="0">
                <a:latin typeface="Tahoma" panose="020B0604030504040204" pitchFamily="34" charset="0"/>
                <a:ea typeface="Tahoma" panose="020B0604030504040204" pitchFamily="34" charset="0"/>
                <a:cs typeface="Tahoma" panose="020B0604030504040204" pitchFamily="34" charset="0"/>
              </a:rPr>
              <a:t>How does it work.</a:t>
            </a:r>
          </a:p>
          <a:p>
            <a:pPr marL="342900" indent="-342900">
              <a:buFont typeface="Arial" panose="020B0604020202020204" pitchFamily="34" charset="0"/>
              <a:buChar char="•"/>
            </a:pPr>
            <a:r>
              <a:rPr lang="en-US" sz="2400" dirty="0" smtClean="0">
                <a:latin typeface="Tahoma" panose="020B0604030504040204" pitchFamily="34" charset="0"/>
                <a:ea typeface="Tahoma" panose="020B0604030504040204" pitchFamily="34" charset="0"/>
                <a:cs typeface="Tahoma" panose="020B0604030504040204" pitchFamily="34" charset="0"/>
              </a:rPr>
              <a:t>Types of ddos attack.</a:t>
            </a:r>
          </a:p>
          <a:p>
            <a:pPr marL="342900" indent="-342900">
              <a:buFont typeface="Arial" panose="020B0604020202020204" pitchFamily="34" charset="0"/>
              <a:buChar char="•"/>
            </a:pPr>
            <a:r>
              <a:rPr lang="en-US" sz="2400" dirty="0" smtClean="0">
                <a:latin typeface="Tahoma" panose="020B0604030504040204" pitchFamily="34" charset="0"/>
                <a:ea typeface="Tahoma" panose="020B0604030504040204" pitchFamily="34" charset="0"/>
                <a:cs typeface="Tahoma" panose="020B0604030504040204" pitchFamily="34" charset="0"/>
              </a:rPr>
              <a:t>Dos attack demonstration.</a:t>
            </a:r>
          </a:p>
          <a:p>
            <a:endParaRPr lang="en-US" sz="2400" dirty="0" smtClean="0">
              <a:latin typeface="Tahoma" panose="020B0604030504040204" pitchFamily="34" charset="0"/>
              <a:ea typeface="Tahoma" panose="020B0604030504040204" pitchFamily="34" charset="0"/>
              <a:cs typeface="Tahoma" panose="020B0604030504040204" pitchFamily="34" charset="0"/>
            </a:endParaRPr>
          </a:p>
          <a:p>
            <a:pPr marL="342900" indent="-342900">
              <a:buFont typeface="Arial" panose="020B0604020202020204" pitchFamily="34" charset="0"/>
              <a:buChar char="•"/>
            </a:pPr>
            <a:endParaRPr lang="en-US" sz="2400" dirty="0" smtClean="0">
              <a:latin typeface="Tw Cen MT (Body)"/>
              <a:ea typeface="Tahoma" panose="020B0604030504040204" pitchFamily="34" charset="0"/>
              <a:cs typeface="Tahoma" panose="020B0604030504040204" pitchFamily="34" charset="0"/>
            </a:endParaRPr>
          </a:p>
          <a:p>
            <a:endParaRPr lang="en-US" sz="2400" dirty="0" smtClean="0">
              <a:latin typeface="Tahoma" panose="020B0604030504040204" pitchFamily="34" charset="0"/>
              <a:ea typeface="Tahoma" panose="020B0604030504040204" pitchFamily="34" charset="0"/>
              <a:cs typeface="Tahoma" panose="020B0604030504040204" pitchFamily="34" charset="0"/>
            </a:endParaRPr>
          </a:p>
          <a:p>
            <a:endParaRPr lang="en-US" sz="2400" dirty="0" smtClean="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388203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0099" y="275030"/>
            <a:ext cx="10826708" cy="6158138"/>
          </a:xfrm>
        </p:spPr>
        <p:txBody>
          <a:bodyPr>
            <a:normAutofit fontScale="92500" lnSpcReduction="10000"/>
          </a:bodyPr>
          <a:lstStyle/>
          <a:p>
            <a:pPr fontAlgn="base"/>
            <a:r>
              <a:rPr lang="en-US" b="1" dirty="0"/>
              <a:t>2. Internet Layer –</a:t>
            </a:r>
          </a:p>
          <a:p>
            <a:pPr fontAlgn="base"/>
            <a:r>
              <a:rPr lang="en-US" dirty="0"/>
              <a:t>This layer parallels the functions of OSI’s Network layer. It defines the protocols which are responsible for logical transmission of data over the entire network. The main protocols residing at this layer are :</a:t>
            </a:r>
          </a:p>
          <a:p>
            <a:pPr fontAlgn="base"/>
            <a:r>
              <a:rPr lang="en-US" b="1" dirty="0"/>
              <a:t>IP –</a:t>
            </a:r>
            <a:r>
              <a:rPr lang="en-US" dirty="0"/>
              <a:t> stands for Internet Protocol and it is responsible for delivering packets from the source host to the destination host by looking at the IP addresses in the packet headers. IP has 2 versions:</a:t>
            </a:r>
            <a:br>
              <a:rPr lang="en-US" dirty="0"/>
            </a:br>
            <a:r>
              <a:rPr lang="en-US" dirty="0"/>
              <a:t>IPv4 and IPv6. IPv4 is the one that most of the websites are using currently. But IPv6 is growing as the number of IPv4 addresses are limited in number when compared to the number of users.</a:t>
            </a:r>
          </a:p>
          <a:p>
            <a:pPr fontAlgn="base"/>
            <a:r>
              <a:rPr lang="en-US" b="1" dirty="0"/>
              <a:t>ICMP –</a:t>
            </a:r>
            <a:r>
              <a:rPr lang="en-US" dirty="0"/>
              <a:t> stands for Internet Control Message Protocol. It is encapsulated within IP datagrams and is responsible for providing hosts with information about network problems.</a:t>
            </a:r>
          </a:p>
          <a:p>
            <a:pPr fontAlgn="base"/>
            <a:r>
              <a:rPr lang="en-US" b="1" dirty="0"/>
              <a:t>ARP –</a:t>
            </a:r>
            <a:r>
              <a:rPr lang="en-US" dirty="0"/>
              <a:t> stands for Address Resolution Protocol. Its job is to find the hardware address of a host from a known IP address. ARP has several types: Reverse ARP, Proxy ARP, Gratuitous ARP and Inverse ARP.</a:t>
            </a:r>
          </a:p>
        </p:txBody>
      </p:sp>
    </p:spTree>
    <p:extLst>
      <p:ext uri="{BB962C8B-B14F-4D97-AF65-F5344CB8AC3E}">
        <p14:creationId xmlns:p14="http://schemas.microsoft.com/office/powerpoint/2010/main" val="19781251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0099" y="275030"/>
            <a:ext cx="10826708" cy="6158138"/>
          </a:xfrm>
        </p:spPr>
        <p:txBody>
          <a:bodyPr>
            <a:normAutofit/>
          </a:bodyPr>
          <a:lstStyle/>
          <a:p>
            <a:pPr marL="0" indent="0" fontAlgn="base">
              <a:buNone/>
            </a:pPr>
            <a:r>
              <a:rPr lang="en-US" b="1" dirty="0"/>
              <a:t>3. Host-to-Host Layer –</a:t>
            </a:r>
          </a:p>
          <a:p>
            <a:pPr fontAlgn="base"/>
            <a:r>
              <a:rPr lang="en-US" dirty="0"/>
              <a:t>This layer is analogous to the transport layer of the OSI model. It is responsible for end-to-end communication and error-free delivery of data. It shields the upper-layer applications from the complexities of data. The two main protocols present in this layer are </a:t>
            </a:r>
            <a:r>
              <a:rPr lang="en-US" dirty="0" smtClean="0"/>
              <a:t>:</a:t>
            </a:r>
          </a:p>
          <a:p>
            <a:pPr fontAlgn="base"/>
            <a:r>
              <a:rPr lang="en-US" b="1" dirty="0"/>
              <a:t>Transmission Control Protocol (TCP) </a:t>
            </a:r>
            <a:endParaRPr lang="en-US" b="1" dirty="0" smtClean="0"/>
          </a:p>
          <a:p>
            <a:pPr fontAlgn="base"/>
            <a:r>
              <a:rPr lang="en-US" b="1" dirty="0"/>
              <a:t>User Datagram Protocol (UDP) –</a:t>
            </a:r>
            <a:endParaRPr lang="en-US" dirty="0"/>
          </a:p>
        </p:txBody>
      </p:sp>
    </p:spTree>
    <p:extLst>
      <p:ext uri="{BB962C8B-B14F-4D97-AF65-F5344CB8AC3E}">
        <p14:creationId xmlns:p14="http://schemas.microsoft.com/office/powerpoint/2010/main" val="5962074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0099" y="275030"/>
            <a:ext cx="10826708" cy="6158138"/>
          </a:xfrm>
        </p:spPr>
        <p:txBody>
          <a:bodyPr>
            <a:normAutofit/>
          </a:bodyPr>
          <a:lstStyle/>
          <a:p>
            <a:pPr marL="0" indent="0" fontAlgn="base">
              <a:buNone/>
            </a:pPr>
            <a:r>
              <a:rPr lang="en-US" b="1" dirty="0"/>
              <a:t>4</a:t>
            </a:r>
            <a:r>
              <a:rPr lang="en-US" b="1" dirty="0" smtClean="0"/>
              <a:t>. </a:t>
            </a:r>
            <a:r>
              <a:rPr lang="en-US" b="1" dirty="0"/>
              <a:t> Application Layer –</a:t>
            </a:r>
          </a:p>
          <a:p>
            <a:pPr fontAlgn="base"/>
            <a:r>
              <a:rPr lang="en-US" dirty="0"/>
              <a:t>This layer performs the functions of top three layers of the OSI model: Application, Presentation and Session Layer. It is responsible for node-to-node communication and controls user-interface specifications. Some of the protocols present in this layer are: HTTP, HTTPS, FTP, TFTP, Telnet, SSH, SMTP, SNMP, NTP, DNS, DHCP, NFS, X Window, LPD. Have a look at </a:t>
            </a:r>
            <a:r>
              <a:rPr lang="en-US" dirty="0" smtClean="0"/>
              <a:t>Protocols in application layer</a:t>
            </a:r>
            <a:r>
              <a:rPr lang="en-US" dirty="0"/>
              <a:t> for some information about these protocols. Protocols other than </a:t>
            </a:r>
            <a:r>
              <a:rPr lang="en-US" dirty="0" smtClean="0"/>
              <a:t>those </a:t>
            </a:r>
            <a:r>
              <a:rPr lang="en-US" dirty="0"/>
              <a:t>present in the linked article are </a:t>
            </a:r>
            <a:r>
              <a:rPr lang="en-US" dirty="0" smtClean="0"/>
              <a:t>:</a:t>
            </a:r>
          </a:p>
          <a:p>
            <a:pPr fontAlgn="base"/>
            <a:r>
              <a:rPr lang="en-US" b="1" dirty="0"/>
              <a:t>HTTP and HTTPS </a:t>
            </a:r>
            <a:endParaRPr lang="en-US" b="1" dirty="0" smtClean="0"/>
          </a:p>
          <a:p>
            <a:pPr fontAlgn="base"/>
            <a:r>
              <a:rPr lang="en-US" b="1" dirty="0" smtClean="0"/>
              <a:t>SSH</a:t>
            </a:r>
          </a:p>
          <a:p>
            <a:pPr fontAlgn="base"/>
            <a:r>
              <a:rPr lang="en-US" b="1" dirty="0"/>
              <a:t>NTP </a:t>
            </a:r>
            <a:endParaRPr lang="en-US" dirty="0"/>
          </a:p>
        </p:txBody>
      </p:sp>
    </p:spTree>
    <p:extLst>
      <p:ext uri="{BB962C8B-B14F-4D97-AF65-F5344CB8AC3E}">
        <p14:creationId xmlns:p14="http://schemas.microsoft.com/office/powerpoint/2010/main" val="30987553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Addressing - Unicast</a:t>
            </a:r>
            <a:endParaRPr lang="en-US" dirty="0"/>
          </a:p>
        </p:txBody>
      </p:sp>
      <p:pic>
        <p:nvPicPr>
          <p:cNvPr id="4" name="Content Placeholder 3"/>
          <p:cNvPicPr>
            <a:picLocks noGrp="1" noChangeAspect="1"/>
          </p:cNvPicPr>
          <p:nvPr>
            <p:ph idx="1"/>
          </p:nvPr>
        </p:nvPicPr>
        <p:blipFill>
          <a:blip r:embed="rId2"/>
          <a:stretch>
            <a:fillRect/>
          </a:stretch>
        </p:blipFill>
        <p:spPr>
          <a:xfrm>
            <a:off x="2120102" y="2249488"/>
            <a:ext cx="7948622" cy="3541712"/>
          </a:xfrm>
          <a:prstGeom prst="rect">
            <a:avLst/>
          </a:prstGeom>
        </p:spPr>
      </p:pic>
    </p:spTree>
    <p:extLst>
      <p:ext uri="{BB962C8B-B14F-4D97-AF65-F5344CB8AC3E}">
        <p14:creationId xmlns:p14="http://schemas.microsoft.com/office/powerpoint/2010/main" val="185082137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Addressing - broadcast</a:t>
            </a:r>
            <a:endParaRPr lang="en-US" dirty="0"/>
          </a:p>
        </p:txBody>
      </p:sp>
      <p:pic>
        <p:nvPicPr>
          <p:cNvPr id="6" name="Content Placeholder 5"/>
          <p:cNvPicPr>
            <a:picLocks noGrp="1" noChangeAspect="1"/>
          </p:cNvPicPr>
          <p:nvPr>
            <p:ph idx="1"/>
          </p:nvPr>
        </p:nvPicPr>
        <p:blipFill>
          <a:blip r:embed="rId2"/>
          <a:stretch>
            <a:fillRect/>
          </a:stretch>
        </p:blipFill>
        <p:spPr>
          <a:xfrm>
            <a:off x="1246173" y="1856635"/>
            <a:ext cx="9726627" cy="4340872"/>
          </a:xfrm>
          <a:prstGeom prst="rect">
            <a:avLst/>
          </a:prstGeom>
        </p:spPr>
      </p:pic>
    </p:spTree>
    <p:extLst>
      <p:ext uri="{BB962C8B-B14F-4D97-AF65-F5344CB8AC3E}">
        <p14:creationId xmlns:p14="http://schemas.microsoft.com/office/powerpoint/2010/main" val="34570433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Addressing - multicast</a:t>
            </a:r>
            <a:endParaRPr lang="en-US" dirty="0"/>
          </a:p>
        </p:txBody>
      </p:sp>
      <p:pic>
        <p:nvPicPr>
          <p:cNvPr id="4" name="Content Placeholder 3"/>
          <p:cNvPicPr>
            <a:picLocks noGrp="1" noChangeAspect="1"/>
          </p:cNvPicPr>
          <p:nvPr>
            <p:ph idx="1"/>
          </p:nvPr>
        </p:nvPicPr>
        <p:blipFill>
          <a:blip r:embed="rId2"/>
          <a:stretch>
            <a:fillRect/>
          </a:stretch>
        </p:blipFill>
        <p:spPr>
          <a:xfrm>
            <a:off x="2091025" y="2249488"/>
            <a:ext cx="8006775" cy="3541712"/>
          </a:xfrm>
          <a:prstGeom prst="rect">
            <a:avLst/>
          </a:prstGeom>
        </p:spPr>
      </p:pic>
    </p:spTree>
    <p:extLst>
      <p:ext uri="{BB962C8B-B14F-4D97-AF65-F5344CB8AC3E}">
        <p14:creationId xmlns:p14="http://schemas.microsoft.com/office/powerpoint/2010/main" val="40955520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wireshark</a:t>
            </a:r>
            <a:endParaRPr lang="en-US" dirty="0"/>
          </a:p>
        </p:txBody>
      </p:sp>
      <p:pic>
        <p:nvPicPr>
          <p:cNvPr id="5" name="Content Placeholder 4"/>
          <p:cNvPicPr>
            <a:picLocks noGrp="1" noChangeAspect="1"/>
          </p:cNvPicPr>
          <p:nvPr>
            <p:ph idx="1"/>
          </p:nvPr>
        </p:nvPicPr>
        <p:blipFill>
          <a:blip r:embed="rId2"/>
          <a:stretch>
            <a:fillRect/>
          </a:stretch>
        </p:blipFill>
        <p:spPr>
          <a:xfrm>
            <a:off x="1141413" y="1711541"/>
            <a:ext cx="9811273" cy="4897821"/>
          </a:xfrm>
          <a:prstGeom prst="rect">
            <a:avLst/>
          </a:prstGeom>
        </p:spPr>
      </p:pic>
    </p:spTree>
    <p:extLst>
      <p:ext uri="{BB962C8B-B14F-4D97-AF65-F5344CB8AC3E}">
        <p14:creationId xmlns:p14="http://schemas.microsoft.com/office/powerpoint/2010/main" val="104124329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dhcp</a:t>
            </a:r>
            <a:endParaRPr lang="en-US" dirty="0"/>
          </a:p>
        </p:txBody>
      </p:sp>
      <p:sp>
        <p:nvSpPr>
          <p:cNvPr id="3" name="Content Placeholder 2"/>
          <p:cNvSpPr>
            <a:spLocks noGrp="1"/>
          </p:cNvSpPr>
          <p:nvPr>
            <p:ph idx="1"/>
          </p:nvPr>
        </p:nvSpPr>
        <p:spPr>
          <a:xfrm>
            <a:off x="1141412" y="2249487"/>
            <a:ext cx="9905999" cy="3989472"/>
          </a:xfrm>
        </p:spPr>
        <p:txBody>
          <a:bodyPr>
            <a:normAutofit/>
          </a:bodyPr>
          <a:lstStyle/>
          <a:p>
            <a:r>
              <a:rPr lang="en-US" b="1" dirty="0" smtClean="0"/>
              <a:t>Dynamic Host Configuration Protocol(DHCP) </a:t>
            </a:r>
            <a:r>
              <a:rPr lang="en-US" dirty="0" smtClean="0"/>
              <a:t> is an application layer protocol which is used to provide:</a:t>
            </a:r>
          </a:p>
          <a:p>
            <a:pPr fontAlgn="base"/>
            <a:r>
              <a:rPr lang="en-US" dirty="0"/>
              <a:t>Subnet Mask (Option 1 – e.g., 255.255.255.0)</a:t>
            </a:r>
          </a:p>
          <a:p>
            <a:pPr fontAlgn="base"/>
            <a:r>
              <a:rPr lang="en-US" dirty="0"/>
              <a:t>Router Address (Option 3 – e.g., 192.168.1.1)</a:t>
            </a:r>
          </a:p>
          <a:p>
            <a:pPr fontAlgn="base"/>
            <a:r>
              <a:rPr lang="en-US" dirty="0"/>
              <a:t>DNS Address (Option 6 – e.g., 8.8.8.8)</a:t>
            </a:r>
          </a:p>
          <a:p>
            <a:pPr fontAlgn="base"/>
            <a:r>
              <a:rPr lang="en-US" dirty="0"/>
              <a:t>Vendor Class Identifier (Option 43 – e.g., ‘</a:t>
            </a:r>
            <a:r>
              <a:rPr lang="en-US" dirty="0" err="1"/>
              <a:t>unifi</a:t>
            </a:r>
            <a:r>
              <a:rPr lang="en-US" dirty="0"/>
              <a:t>’ = 192.168.1.9 ##where </a:t>
            </a:r>
            <a:r>
              <a:rPr lang="en-US" dirty="0" err="1"/>
              <a:t>unifi</a:t>
            </a:r>
            <a:r>
              <a:rPr lang="en-US" dirty="0"/>
              <a:t> = controller)</a:t>
            </a:r>
          </a:p>
          <a:p>
            <a:pPr marL="0" indent="0">
              <a:buNone/>
            </a:pPr>
            <a:endParaRPr lang="en-US" b="1" dirty="0" smtClean="0"/>
          </a:p>
          <a:p>
            <a:endParaRPr lang="en-US" dirty="0"/>
          </a:p>
        </p:txBody>
      </p:sp>
      <p:pic>
        <p:nvPicPr>
          <p:cNvPr id="4" name="Picture 3"/>
          <p:cNvPicPr>
            <a:picLocks noChangeAspect="1"/>
          </p:cNvPicPr>
          <p:nvPr/>
        </p:nvPicPr>
        <p:blipFill>
          <a:blip r:embed="rId2"/>
          <a:stretch>
            <a:fillRect/>
          </a:stretch>
        </p:blipFill>
        <p:spPr>
          <a:xfrm>
            <a:off x="6611193" y="85737"/>
            <a:ext cx="5284100" cy="2257526"/>
          </a:xfrm>
          <a:prstGeom prst="rect">
            <a:avLst/>
          </a:prstGeom>
        </p:spPr>
      </p:pic>
    </p:spTree>
    <p:extLst>
      <p:ext uri="{BB962C8B-B14F-4D97-AF65-F5344CB8AC3E}">
        <p14:creationId xmlns:p14="http://schemas.microsoft.com/office/powerpoint/2010/main" val="277705984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0626" y="194109"/>
            <a:ext cx="11166574" cy="6522279"/>
          </a:xfrm>
        </p:spPr>
        <p:txBody>
          <a:bodyPr>
            <a:normAutofit fontScale="92500"/>
          </a:bodyPr>
          <a:lstStyle/>
          <a:p>
            <a:r>
              <a:rPr lang="en-US" dirty="0"/>
              <a:t>DHCP is based on a client-server model and based on discovery, offer, request, and ACK</a:t>
            </a:r>
            <a:r>
              <a:rPr lang="en-US" dirty="0" smtClean="0"/>
              <a:t>.</a:t>
            </a:r>
          </a:p>
          <a:p>
            <a:r>
              <a:rPr lang="en-US" dirty="0" smtClean="0"/>
              <a:t>In DHCP Client And Server </a:t>
            </a:r>
            <a:r>
              <a:rPr lang="en-US" dirty="0" err="1" smtClean="0"/>
              <a:t>Excahange</a:t>
            </a:r>
            <a:r>
              <a:rPr lang="en-US" dirty="0" smtClean="0"/>
              <a:t> Mainly 4 DHCP Messages in order to make a connection, also called DORA.</a:t>
            </a:r>
          </a:p>
          <a:p>
            <a:r>
              <a:rPr lang="en-US" dirty="0" smtClean="0"/>
              <a:t>But there are  8 DHCP messages in the process:</a:t>
            </a:r>
          </a:p>
          <a:p>
            <a:pPr marL="457200" indent="-457200">
              <a:buFont typeface="+mj-lt"/>
              <a:buAutoNum type="arabicPeriod"/>
            </a:pPr>
            <a:r>
              <a:rPr lang="en-US" b="1" dirty="0"/>
              <a:t>DHCP discover message </a:t>
            </a:r>
            <a:endParaRPr lang="en-US" b="1" dirty="0" smtClean="0"/>
          </a:p>
          <a:p>
            <a:pPr marL="457200" indent="-457200">
              <a:buFont typeface="+mj-lt"/>
              <a:buAutoNum type="arabicPeriod"/>
            </a:pPr>
            <a:r>
              <a:rPr lang="en-US" b="1" dirty="0" smtClean="0"/>
              <a:t>DHCP </a:t>
            </a:r>
            <a:r>
              <a:rPr lang="en-US" b="1" dirty="0"/>
              <a:t>offer message </a:t>
            </a:r>
            <a:endParaRPr lang="en-US" b="1" dirty="0" smtClean="0"/>
          </a:p>
          <a:p>
            <a:pPr marL="457200" indent="-457200">
              <a:buFont typeface="+mj-lt"/>
              <a:buAutoNum type="arabicPeriod"/>
            </a:pPr>
            <a:r>
              <a:rPr lang="en-US" b="1" dirty="0"/>
              <a:t>DHCP request </a:t>
            </a:r>
            <a:r>
              <a:rPr lang="en-US" b="1" dirty="0" smtClean="0"/>
              <a:t>message</a:t>
            </a:r>
          </a:p>
          <a:p>
            <a:pPr marL="457200" indent="-457200">
              <a:buFont typeface="+mj-lt"/>
              <a:buAutoNum type="arabicPeriod"/>
            </a:pPr>
            <a:r>
              <a:rPr lang="en-US" b="1" dirty="0"/>
              <a:t>DHCP acknowledgement </a:t>
            </a:r>
            <a:r>
              <a:rPr lang="en-US" b="1" dirty="0" smtClean="0"/>
              <a:t>message</a:t>
            </a:r>
          </a:p>
          <a:p>
            <a:pPr marL="457200" indent="-457200">
              <a:buFont typeface="+mj-lt"/>
              <a:buAutoNum type="arabicPeriod"/>
            </a:pPr>
            <a:r>
              <a:rPr lang="en-US" b="1" dirty="0"/>
              <a:t>DHCP negative acknowledgement </a:t>
            </a:r>
            <a:r>
              <a:rPr lang="en-US" b="1" dirty="0" smtClean="0"/>
              <a:t>message</a:t>
            </a:r>
          </a:p>
          <a:p>
            <a:pPr marL="457200" indent="-457200">
              <a:buFont typeface="+mj-lt"/>
              <a:buAutoNum type="arabicPeriod"/>
            </a:pPr>
            <a:r>
              <a:rPr lang="en-US" b="1" dirty="0"/>
              <a:t>DHCP </a:t>
            </a:r>
            <a:r>
              <a:rPr lang="en-US" b="1" dirty="0" smtClean="0"/>
              <a:t>decline</a:t>
            </a:r>
          </a:p>
          <a:p>
            <a:pPr marL="457200" indent="-457200">
              <a:buFont typeface="+mj-lt"/>
              <a:buAutoNum type="arabicPeriod"/>
            </a:pPr>
            <a:r>
              <a:rPr lang="en-US" b="1" dirty="0"/>
              <a:t>DHCP </a:t>
            </a:r>
            <a:r>
              <a:rPr lang="en-US" b="1" dirty="0" smtClean="0"/>
              <a:t>release</a:t>
            </a:r>
          </a:p>
          <a:p>
            <a:pPr marL="457200" indent="-457200">
              <a:buFont typeface="+mj-lt"/>
              <a:buAutoNum type="arabicPeriod"/>
            </a:pPr>
            <a:r>
              <a:rPr lang="en-US" b="1" dirty="0"/>
              <a:t>DHCP inform</a:t>
            </a:r>
            <a:endParaRPr lang="en-US" b="1" dirty="0" smtClean="0"/>
          </a:p>
          <a:p>
            <a:pPr marL="457200" indent="-457200">
              <a:buFont typeface="+mj-lt"/>
              <a:buAutoNum type="arabicPeriod"/>
            </a:pPr>
            <a:endParaRPr lang="en-US" dirty="0"/>
          </a:p>
        </p:txBody>
      </p:sp>
    </p:spTree>
    <p:extLst>
      <p:ext uri="{BB962C8B-B14F-4D97-AF65-F5344CB8AC3E}">
        <p14:creationId xmlns:p14="http://schemas.microsoft.com/office/powerpoint/2010/main" val="361134741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DHCP</a:t>
            </a:r>
            <a:endParaRPr lang="en-US" dirty="0"/>
          </a:p>
        </p:txBody>
      </p:sp>
      <p:sp>
        <p:nvSpPr>
          <p:cNvPr id="3" name="Content Placeholder 2"/>
          <p:cNvSpPr>
            <a:spLocks noGrp="1"/>
          </p:cNvSpPr>
          <p:nvPr>
            <p:ph idx="1"/>
          </p:nvPr>
        </p:nvSpPr>
        <p:spPr>
          <a:xfrm>
            <a:off x="874375" y="1747781"/>
            <a:ext cx="10082242" cy="4847228"/>
          </a:xfrm>
        </p:spPr>
        <p:txBody>
          <a:bodyPr>
            <a:normAutofit lnSpcReduction="10000"/>
          </a:bodyPr>
          <a:lstStyle/>
          <a:p>
            <a:r>
              <a:rPr lang="en-US" dirty="0"/>
              <a:t>A DHCP server is a network server that automatically assigns IP addresses, default gateways and other network parameters to client devices. It is based on the Dynamic Host Configuration Protocol (DHCP) to respond to broadcast queries by clients.</a:t>
            </a:r>
            <a:endParaRPr lang="en-US" dirty="0" smtClean="0"/>
          </a:p>
          <a:p>
            <a:r>
              <a:rPr lang="en-US" dirty="0" smtClean="0"/>
              <a:t>To </a:t>
            </a:r>
            <a:r>
              <a:rPr lang="en-US" dirty="0"/>
              <a:t>connect to an </a:t>
            </a:r>
            <a:r>
              <a:rPr lang="en-US" u="sng" dirty="0">
                <a:hlinkClick r:id="rId2"/>
              </a:rPr>
              <a:t>IP</a:t>
            </a:r>
            <a:r>
              <a:rPr lang="en-US" dirty="0"/>
              <a:t> network, a host needs an </a:t>
            </a:r>
            <a:r>
              <a:rPr lang="en-US" u="sng" dirty="0">
                <a:hlinkClick r:id="rId2"/>
              </a:rPr>
              <a:t>IP address</a:t>
            </a:r>
            <a:r>
              <a:rPr lang="en-US" dirty="0"/>
              <a:t>. To communicate with other networks it needs to know the default gateway address and the subnet mask for the local network. To perform name resolution, a host needs to know the name of a </a:t>
            </a:r>
            <a:r>
              <a:rPr lang="en-US" u="sng" dirty="0">
                <a:hlinkClick r:id="rId3"/>
              </a:rPr>
              <a:t>DNS</a:t>
            </a:r>
            <a:r>
              <a:rPr lang="en-US" dirty="0"/>
              <a:t> server in advance. DHCP provides all of this information </a:t>
            </a:r>
            <a:r>
              <a:rPr lang="en-US" i="1" dirty="0"/>
              <a:t>dynamically</a:t>
            </a:r>
            <a:r>
              <a:rPr lang="en-US" dirty="0"/>
              <a:t>. For </a:t>
            </a:r>
            <a:r>
              <a:rPr lang="en-US" u="sng" dirty="0">
                <a:hlinkClick r:id="rId2"/>
              </a:rPr>
              <a:t>IP</a:t>
            </a:r>
            <a:r>
              <a:rPr lang="en-US" dirty="0"/>
              <a:t> based networks, there are three ways to get an </a:t>
            </a:r>
            <a:r>
              <a:rPr lang="en-US" u="sng" dirty="0">
                <a:hlinkClick r:id="rId2"/>
              </a:rPr>
              <a:t>IP address</a:t>
            </a:r>
            <a:r>
              <a:rPr lang="en-US" dirty="0"/>
              <a:t>: configure it manually, </a:t>
            </a:r>
            <a:r>
              <a:rPr lang="en-US" dirty="0" err="1"/>
              <a:t>retreive</a:t>
            </a:r>
            <a:r>
              <a:rPr lang="en-US" dirty="0"/>
              <a:t> it via </a:t>
            </a:r>
            <a:r>
              <a:rPr lang="en-US" u="sng" dirty="0" err="1">
                <a:hlinkClick r:id="rId4"/>
              </a:rPr>
              <a:t>BootP</a:t>
            </a:r>
            <a:r>
              <a:rPr lang="en-US" dirty="0"/>
              <a:t>, or </a:t>
            </a:r>
            <a:r>
              <a:rPr lang="en-US" dirty="0" err="1"/>
              <a:t>retreive</a:t>
            </a:r>
            <a:r>
              <a:rPr lang="en-US" dirty="0"/>
              <a:t> it and other values via DHCP.</a:t>
            </a:r>
          </a:p>
        </p:txBody>
      </p:sp>
    </p:spTree>
    <p:extLst>
      <p:ext uri="{BB962C8B-B14F-4D97-AF65-F5344CB8AC3E}">
        <p14:creationId xmlns:p14="http://schemas.microsoft.com/office/powerpoint/2010/main" val="2648098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68D3E5-C7A3-47DF-A374-46BF83A69904}"/>
              </a:ext>
            </a:extLst>
          </p:cNvPr>
          <p:cNvSpPr>
            <a:spLocks noGrp="1"/>
          </p:cNvSpPr>
          <p:nvPr>
            <p:ph type="ctrTitle"/>
          </p:nvPr>
        </p:nvSpPr>
        <p:spPr>
          <a:xfrm>
            <a:off x="1973529" y="361711"/>
            <a:ext cx="8791575" cy="1013934"/>
          </a:xfrm>
        </p:spPr>
        <p:txBody>
          <a:bodyPr>
            <a:normAutofit/>
          </a:bodyPr>
          <a:lstStyle/>
          <a:p>
            <a:pPr algn="ctr"/>
            <a:r>
              <a:rPr lang="en-US" sz="5400" dirty="0" smtClean="0">
                <a:latin typeface="Rockwell" panose="02060603020205020403" pitchFamily="18" charset="0"/>
              </a:rPr>
              <a:t>SYLLABUS</a:t>
            </a:r>
            <a:endParaRPr lang="en-US" sz="5400" dirty="0">
              <a:latin typeface="Rockwell" panose="02060603020205020403" pitchFamily="18" charset="0"/>
            </a:endParaRPr>
          </a:p>
        </p:txBody>
      </p:sp>
      <p:sp>
        <p:nvSpPr>
          <p:cNvPr id="3" name="Subtitle 2">
            <a:extLst>
              <a:ext uri="{FF2B5EF4-FFF2-40B4-BE49-F238E27FC236}">
                <a16:creationId xmlns:a16="http://schemas.microsoft.com/office/drawing/2014/main" xmlns="" id="{2E78725B-6E40-4D82-B375-7831D81C29EE}"/>
              </a:ext>
            </a:extLst>
          </p:cNvPr>
          <p:cNvSpPr>
            <a:spLocks noGrp="1"/>
          </p:cNvSpPr>
          <p:nvPr>
            <p:ph type="subTitle" idx="1"/>
          </p:nvPr>
        </p:nvSpPr>
        <p:spPr>
          <a:xfrm>
            <a:off x="2613727" y="1893537"/>
            <a:ext cx="8626109" cy="4515356"/>
          </a:xfrm>
        </p:spPr>
        <p:txBody>
          <a:bodyPr>
            <a:normAutofit/>
          </a:bodyPr>
          <a:lstStyle/>
          <a:p>
            <a:r>
              <a:rPr lang="en-US" sz="2400" dirty="0" smtClean="0">
                <a:latin typeface="Tahoma" panose="020B0604030504040204" pitchFamily="34" charset="0"/>
                <a:ea typeface="Tahoma" panose="020B0604030504040204" pitchFamily="34" charset="0"/>
                <a:cs typeface="Tahoma" panose="020B0604030504040204" pitchFamily="34" charset="0"/>
              </a:rPr>
              <a:t>14. </a:t>
            </a:r>
            <a:r>
              <a:rPr lang="en-US" sz="2600" dirty="0" smtClean="0">
                <a:latin typeface="Tahoma" panose="020B0604030504040204" pitchFamily="34" charset="0"/>
                <a:ea typeface="Tahoma" panose="020B0604030504040204" pitchFamily="34" charset="0"/>
                <a:cs typeface="Tahoma" panose="020B0604030504040204" pitchFamily="34" charset="0"/>
              </a:rPr>
              <a:t>Phishing </a:t>
            </a:r>
          </a:p>
          <a:p>
            <a:pPr marL="457200" indent="-457200">
              <a:buFont typeface="Arial" panose="020B0604020202020204" pitchFamily="34" charset="0"/>
              <a:buChar char="•"/>
            </a:pPr>
            <a:r>
              <a:rPr lang="en-US" sz="2600" dirty="0" smtClean="0">
                <a:latin typeface="Tahoma" panose="020B0604030504040204" pitchFamily="34" charset="0"/>
                <a:ea typeface="Tahoma" panose="020B0604030504040204" pitchFamily="34" charset="0"/>
                <a:cs typeface="Tahoma" panose="020B0604030504040204" pitchFamily="34" charset="0"/>
              </a:rPr>
              <a:t> hands on phishing.</a:t>
            </a:r>
          </a:p>
          <a:p>
            <a:endParaRPr lang="en-US" sz="2600" dirty="0" smtClean="0">
              <a:latin typeface="Tahoma" panose="020B0604030504040204" pitchFamily="34" charset="0"/>
              <a:ea typeface="Tahoma" panose="020B0604030504040204" pitchFamily="34" charset="0"/>
              <a:cs typeface="Tahoma" panose="020B0604030504040204" pitchFamily="34" charset="0"/>
            </a:endParaRPr>
          </a:p>
          <a:p>
            <a:r>
              <a:rPr lang="en-US" sz="2400" dirty="0" smtClean="0">
                <a:latin typeface="Tahoma" panose="020B0604030504040204" pitchFamily="34" charset="0"/>
                <a:ea typeface="Tahoma" panose="020B0604030504040204" pitchFamily="34" charset="0"/>
                <a:cs typeface="Tahoma" panose="020B0604030504040204" pitchFamily="34" charset="0"/>
              </a:rPr>
              <a:t>15. Future and carrier opportunities.</a:t>
            </a:r>
          </a:p>
          <a:p>
            <a:pPr marL="342900" indent="-342900">
              <a:buFont typeface="Arial" panose="020B0604020202020204" pitchFamily="34" charset="0"/>
              <a:buChar char="•"/>
            </a:pPr>
            <a:r>
              <a:rPr lang="en-US" sz="2400" dirty="0" smtClean="0">
                <a:latin typeface="Tahoma" panose="020B0604030504040204" pitchFamily="34" charset="0"/>
                <a:ea typeface="Tahoma" panose="020B0604030504040204" pitchFamily="34" charset="0"/>
                <a:cs typeface="Tahoma" panose="020B0604030504040204" pitchFamily="34" charset="0"/>
              </a:rPr>
              <a:t>Why should you learn cyber security.</a:t>
            </a:r>
          </a:p>
          <a:p>
            <a:pPr marL="342900" indent="-342900">
              <a:buFont typeface="Arial" panose="020B0604020202020204" pitchFamily="34" charset="0"/>
              <a:buChar char="•"/>
            </a:pPr>
            <a:r>
              <a:rPr lang="en-US" sz="2400" dirty="0" smtClean="0">
                <a:latin typeface="Tahoma" panose="020B0604030504040204" pitchFamily="34" charset="0"/>
                <a:ea typeface="Tahoma" panose="020B0604030504040204" pitchFamily="34" charset="0"/>
                <a:cs typeface="Tahoma" panose="020B0604030504040204" pitchFamily="34" charset="0"/>
              </a:rPr>
              <a:t>How to become a cyber security engineer.</a:t>
            </a:r>
          </a:p>
          <a:p>
            <a:pPr marL="342900" indent="-342900">
              <a:buFont typeface="Arial" panose="020B0604020202020204" pitchFamily="34" charset="0"/>
              <a:buChar char="•"/>
            </a:pPr>
            <a:r>
              <a:rPr lang="en-US" sz="2400" dirty="0" smtClean="0">
                <a:latin typeface="Tahoma" panose="020B0604030504040204" pitchFamily="34" charset="0"/>
                <a:ea typeface="Tahoma" panose="020B0604030504040204" pitchFamily="34" charset="0"/>
                <a:cs typeface="Tahoma" panose="020B0604030504040204" pitchFamily="34" charset="0"/>
              </a:rPr>
              <a:t>Interview questions.</a:t>
            </a:r>
          </a:p>
          <a:p>
            <a:endParaRPr lang="en-US" sz="2400" dirty="0" smtClean="0">
              <a:latin typeface="Tahoma" panose="020B0604030504040204" pitchFamily="34" charset="0"/>
              <a:ea typeface="Tahoma" panose="020B0604030504040204" pitchFamily="34" charset="0"/>
              <a:cs typeface="Tahoma" panose="020B0604030504040204" pitchFamily="34" charset="0"/>
            </a:endParaRPr>
          </a:p>
          <a:p>
            <a:pPr marL="342900" indent="-342900">
              <a:buFont typeface="Arial" panose="020B0604020202020204" pitchFamily="34" charset="0"/>
              <a:buChar char="•"/>
            </a:pPr>
            <a:endParaRPr lang="en-US" sz="2400" dirty="0" smtClean="0">
              <a:latin typeface="Tw Cen MT (Body)"/>
              <a:ea typeface="Tahoma" panose="020B0604030504040204" pitchFamily="34" charset="0"/>
              <a:cs typeface="Tahoma" panose="020B0604030504040204" pitchFamily="34" charset="0"/>
            </a:endParaRPr>
          </a:p>
          <a:p>
            <a:endParaRPr lang="en-US" sz="2400" dirty="0" smtClean="0">
              <a:latin typeface="Tahoma" panose="020B0604030504040204" pitchFamily="34" charset="0"/>
              <a:ea typeface="Tahoma" panose="020B0604030504040204" pitchFamily="34" charset="0"/>
              <a:cs typeface="Tahoma" panose="020B0604030504040204" pitchFamily="34" charset="0"/>
            </a:endParaRPr>
          </a:p>
          <a:p>
            <a:endParaRPr lang="en-US" sz="2400" dirty="0" smtClean="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1118345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0032" y="2423043"/>
            <a:ext cx="9905998" cy="1478570"/>
          </a:xfrm>
        </p:spPr>
        <p:txBody>
          <a:bodyPr/>
          <a:lstStyle/>
          <a:p>
            <a:pPr algn="ctr"/>
            <a:r>
              <a:rPr lang="en-US" dirty="0" smtClean="0"/>
              <a:t>Cyber security components</a:t>
            </a:r>
            <a:endParaRPr lang="en-US" dirty="0"/>
          </a:p>
        </p:txBody>
      </p:sp>
    </p:spTree>
    <p:extLst>
      <p:ext uri="{BB962C8B-B14F-4D97-AF65-F5344CB8AC3E}">
        <p14:creationId xmlns:p14="http://schemas.microsoft.com/office/powerpoint/2010/main" val="388076227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1194807" y="2189417"/>
            <a:ext cx="9905999" cy="3541714"/>
          </a:xfrm>
        </p:spPr>
        <p:txBody>
          <a:bodyPr/>
          <a:lstStyle/>
          <a:p>
            <a:pPr marL="457200" indent="-457200">
              <a:buFont typeface="+mj-lt"/>
              <a:buAutoNum type="arabicPeriod"/>
            </a:pPr>
            <a:r>
              <a:rPr lang="en-US" dirty="0" smtClean="0"/>
              <a:t>Packet Structure.</a:t>
            </a:r>
          </a:p>
          <a:p>
            <a:pPr marL="457200" indent="-457200">
              <a:buFont typeface="+mj-lt"/>
              <a:buAutoNum type="arabicPeriod"/>
            </a:pPr>
            <a:r>
              <a:rPr lang="en-US" dirty="0" smtClean="0"/>
              <a:t>Addressing.</a:t>
            </a:r>
          </a:p>
          <a:p>
            <a:pPr marL="457200" indent="-457200">
              <a:buFont typeface="+mj-lt"/>
              <a:buAutoNum type="arabicPeriod"/>
            </a:pPr>
            <a:r>
              <a:rPr lang="en-US" dirty="0" smtClean="0"/>
              <a:t>Network Architecture.</a:t>
            </a:r>
          </a:p>
          <a:p>
            <a:pPr marL="457200" indent="-457200">
              <a:buFont typeface="+mj-lt"/>
              <a:buAutoNum type="arabicPeriod"/>
            </a:pPr>
            <a:r>
              <a:rPr lang="en-US" dirty="0" smtClean="0"/>
              <a:t>Firewalls.</a:t>
            </a:r>
            <a:endParaRPr lang="en-US" dirty="0"/>
          </a:p>
        </p:txBody>
      </p:sp>
    </p:spTree>
    <p:extLst>
      <p:ext uri="{BB962C8B-B14F-4D97-AF65-F5344CB8AC3E}">
        <p14:creationId xmlns:p14="http://schemas.microsoft.com/office/powerpoint/2010/main" val="373605921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part – downloading a file</a:t>
            </a:r>
            <a:endParaRPr lang="en-US" dirty="0"/>
          </a:p>
        </p:txBody>
      </p:sp>
      <p:pic>
        <p:nvPicPr>
          <p:cNvPr id="4" name="Content Placeholder 3"/>
          <p:cNvPicPr>
            <a:picLocks noGrp="1" noChangeAspect="1"/>
          </p:cNvPicPr>
          <p:nvPr>
            <p:ph idx="1"/>
          </p:nvPr>
        </p:nvPicPr>
        <p:blipFill>
          <a:blip r:embed="rId2"/>
          <a:stretch>
            <a:fillRect/>
          </a:stretch>
        </p:blipFill>
        <p:spPr>
          <a:xfrm>
            <a:off x="1226724" y="1808616"/>
            <a:ext cx="8203027" cy="4548007"/>
          </a:xfrm>
          <a:prstGeom prst="rect">
            <a:avLst/>
          </a:prstGeom>
        </p:spPr>
      </p:pic>
    </p:spTree>
    <p:extLst>
      <p:ext uri="{BB962C8B-B14F-4D97-AF65-F5344CB8AC3E}">
        <p14:creationId xmlns:p14="http://schemas.microsoft.com/office/powerpoint/2010/main" val="299019330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Packet of what</a:t>
            </a:r>
            <a:endParaRPr lang="en-US" dirty="0"/>
          </a:p>
        </p:txBody>
      </p:sp>
      <p:pic>
        <p:nvPicPr>
          <p:cNvPr id="5" name="Content Placeholder 4"/>
          <p:cNvPicPr>
            <a:picLocks noGrp="1" noChangeAspect="1"/>
          </p:cNvPicPr>
          <p:nvPr>
            <p:ph idx="1"/>
          </p:nvPr>
        </p:nvPicPr>
        <p:blipFill>
          <a:blip r:embed="rId2"/>
          <a:stretch>
            <a:fillRect/>
          </a:stretch>
        </p:blipFill>
        <p:spPr>
          <a:xfrm>
            <a:off x="1255301" y="2009994"/>
            <a:ext cx="9182510" cy="4140425"/>
          </a:xfrm>
          <a:prstGeom prst="rect">
            <a:avLst/>
          </a:prstGeom>
        </p:spPr>
      </p:pic>
      <p:pic>
        <p:nvPicPr>
          <p:cNvPr id="3" name="Picture 2"/>
          <p:cNvPicPr>
            <a:picLocks noChangeAspect="1"/>
          </p:cNvPicPr>
          <p:nvPr/>
        </p:nvPicPr>
        <p:blipFill>
          <a:blip r:embed="rId3"/>
          <a:stretch>
            <a:fillRect/>
          </a:stretch>
        </p:blipFill>
        <p:spPr>
          <a:xfrm>
            <a:off x="6288540" y="3140529"/>
            <a:ext cx="3419475" cy="1638300"/>
          </a:xfrm>
          <a:prstGeom prst="rect">
            <a:avLst/>
          </a:prstGeom>
        </p:spPr>
      </p:pic>
    </p:spTree>
    <p:extLst>
      <p:ext uri="{BB962C8B-B14F-4D97-AF65-F5344CB8AC3E}">
        <p14:creationId xmlns:p14="http://schemas.microsoft.com/office/powerpoint/2010/main" val="407860153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IPv4 packet</a:t>
            </a:r>
            <a:endParaRPr lang="en-US" dirty="0"/>
          </a:p>
        </p:txBody>
      </p:sp>
      <p:pic>
        <p:nvPicPr>
          <p:cNvPr id="4" name="Content Placeholder 3"/>
          <p:cNvPicPr>
            <a:picLocks noGrp="1" noChangeAspect="1"/>
          </p:cNvPicPr>
          <p:nvPr>
            <p:ph idx="1"/>
          </p:nvPr>
        </p:nvPicPr>
        <p:blipFill>
          <a:blip r:embed="rId2"/>
          <a:stretch>
            <a:fillRect/>
          </a:stretch>
        </p:blipFill>
        <p:spPr>
          <a:xfrm>
            <a:off x="2308225" y="2296319"/>
            <a:ext cx="7572375" cy="3448050"/>
          </a:xfrm>
          <a:prstGeom prst="rect">
            <a:avLst/>
          </a:prstGeom>
        </p:spPr>
      </p:pic>
    </p:spTree>
    <p:extLst>
      <p:ext uri="{BB962C8B-B14F-4D97-AF65-F5344CB8AC3E}">
        <p14:creationId xmlns:p14="http://schemas.microsoft.com/office/powerpoint/2010/main" val="308067942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Visiting Google</a:t>
            </a:r>
            <a:endParaRPr lang="en-US" dirty="0"/>
          </a:p>
        </p:txBody>
      </p:sp>
      <p:pic>
        <p:nvPicPr>
          <p:cNvPr id="4" name="Content Placeholder 3"/>
          <p:cNvPicPr>
            <a:picLocks noGrp="1" noChangeAspect="1"/>
          </p:cNvPicPr>
          <p:nvPr>
            <p:ph idx="1"/>
          </p:nvPr>
        </p:nvPicPr>
        <p:blipFill>
          <a:blip r:embed="rId2"/>
          <a:stretch>
            <a:fillRect/>
          </a:stretch>
        </p:blipFill>
        <p:spPr>
          <a:xfrm>
            <a:off x="1694699" y="1812616"/>
            <a:ext cx="7928800" cy="3978584"/>
          </a:xfrm>
          <a:prstGeom prst="rect">
            <a:avLst/>
          </a:prstGeom>
        </p:spPr>
      </p:pic>
    </p:spTree>
    <p:extLst>
      <p:ext uri="{BB962C8B-B14F-4D97-AF65-F5344CB8AC3E}">
        <p14:creationId xmlns:p14="http://schemas.microsoft.com/office/powerpoint/2010/main" val="310301015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Tcp/ip – three way hand shake</a:t>
            </a:r>
            <a:endParaRPr lang="en-US" dirty="0"/>
          </a:p>
        </p:txBody>
      </p:sp>
      <p:pic>
        <p:nvPicPr>
          <p:cNvPr id="4" name="Picture 3"/>
          <p:cNvPicPr>
            <a:picLocks noChangeAspect="1"/>
          </p:cNvPicPr>
          <p:nvPr/>
        </p:nvPicPr>
        <p:blipFill>
          <a:blip r:embed="rId2"/>
          <a:stretch>
            <a:fillRect/>
          </a:stretch>
        </p:blipFill>
        <p:spPr>
          <a:xfrm>
            <a:off x="2220686" y="1917926"/>
            <a:ext cx="6972300" cy="4747316"/>
          </a:xfrm>
          <a:prstGeom prst="rect">
            <a:avLst/>
          </a:prstGeom>
        </p:spPr>
      </p:pic>
    </p:spTree>
    <p:extLst>
      <p:ext uri="{BB962C8B-B14F-4D97-AF65-F5344CB8AC3E}">
        <p14:creationId xmlns:p14="http://schemas.microsoft.com/office/powerpoint/2010/main" val="231638960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Difference between ip and </a:t>
            </a:r>
            <a:r>
              <a:rPr lang="en-US" smtClean="0"/>
              <a:t>mac address</a:t>
            </a:r>
            <a:endParaRPr lang="en-US" dirty="0"/>
          </a:p>
        </p:txBody>
      </p:sp>
      <p:sp>
        <p:nvSpPr>
          <p:cNvPr id="3" name="Content Placeholder 2"/>
          <p:cNvSpPr>
            <a:spLocks noGrp="1"/>
          </p:cNvSpPr>
          <p:nvPr>
            <p:ph idx="1"/>
          </p:nvPr>
        </p:nvSpPr>
        <p:spPr/>
        <p:txBody>
          <a:bodyPr/>
          <a:lstStyle/>
          <a:p>
            <a:r>
              <a:rPr lang="en-US" dirty="0"/>
              <a:t>The main difference between MAC and IP address is that MAC Address is used to ensure the physical address of the computer. It uniquely identifies the devices on a network. While IP addresses are used to uniquely identifies the connection of the network with that device takes part in a network.</a:t>
            </a:r>
          </a:p>
        </p:txBody>
      </p:sp>
    </p:spTree>
    <p:extLst>
      <p:ext uri="{BB962C8B-B14F-4D97-AF65-F5344CB8AC3E}">
        <p14:creationId xmlns:p14="http://schemas.microsoft.com/office/powerpoint/2010/main" val="301100243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my computer address</a:t>
            </a:r>
            <a:endParaRPr lang="en-US" dirty="0"/>
          </a:p>
        </p:txBody>
      </p:sp>
      <p:pic>
        <p:nvPicPr>
          <p:cNvPr id="5" name="Content Placeholder 4"/>
          <p:cNvPicPr>
            <a:picLocks noGrp="1" noChangeAspect="1"/>
          </p:cNvPicPr>
          <p:nvPr>
            <p:ph idx="1"/>
          </p:nvPr>
        </p:nvPicPr>
        <p:blipFill>
          <a:blip r:embed="rId2"/>
          <a:stretch>
            <a:fillRect/>
          </a:stretch>
        </p:blipFill>
        <p:spPr>
          <a:xfrm>
            <a:off x="1294725" y="1680306"/>
            <a:ext cx="9887362" cy="4663850"/>
          </a:xfrm>
          <a:prstGeom prst="rect">
            <a:avLst/>
          </a:prstGeom>
        </p:spPr>
      </p:pic>
    </p:spTree>
    <p:extLst>
      <p:ext uri="{BB962C8B-B14F-4D97-AF65-F5344CB8AC3E}">
        <p14:creationId xmlns:p14="http://schemas.microsoft.com/office/powerpoint/2010/main" val="2736848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Address resolution protocol</a:t>
            </a:r>
            <a:endParaRPr lang="en-US" dirty="0"/>
          </a:p>
        </p:txBody>
      </p:sp>
      <p:pic>
        <p:nvPicPr>
          <p:cNvPr id="5" name="Content Placeholder 4"/>
          <p:cNvPicPr>
            <a:picLocks noGrp="1" noChangeAspect="1"/>
          </p:cNvPicPr>
          <p:nvPr>
            <p:ph idx="1"/>
          </p:nvPr>
        </p:nvPicPr>
        <p:blipFill>
          <a:blip r:embed="rId2"/>
          <a:stretch>
            <a:fillRect/>
          </a:stretch>
        </p:blipFill>
        <p:spPr>
          <a:xfrm>
            <a:off x="1424198" y="1895681"/>
            <a:ext cx="9036583" cy="4097820"/>
          </a:xfrm>
          <a:prstGeom prst="rect">
            <a:avLst/>
          </a:prstGeom>
        </p:spPr>
      </p:pic>
    </p:spTree>
    <p:extLst>
      <p:ext uri="{BB962C8B-B14F-4D97-AF65-F5344CB8AC3E}">
        <p14:creationId xmlns:p14="http://schemas.microsoft.com/office/powerpoint/2010/main" val="18683518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TF77815013_Problem-solution cycle_RVA_v3" id="{20834410-FC37-46AC-ACB7-FB202F8C4BA9}" vid="{1ED24379-BFF7-4E2F-B7EC-A47C906E21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866CFD-F94E-4AE5-ACEA-86FEC0F48A1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7C0B241-13E5-418D-8920-D23491E2D2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579702B-25C7-40D7-9E29-7686B11A966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Problemsolution cycle </Template>
  <TotalTime>0</TotalTime>
  <Words>3522</Words>
  <Application>Microsoft Office PowerPoint</Application>
  <PresentationFormat>Widescreen</PresentationFormat>
  <Paragraphs>497</Paragraphs>
  <Slides>185</Slides>
  <Notes>13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185</vt:i4>
      </vt:variant>
    </vt:vector>
  </HeadingPairs>
  <TitlesOfParts>
    <vt:vector size="197" baseType="lpstr">
      <vt:lpstr>Arial</vt:lpstr>
      <vt:lpstr>Arial</vt:lpstr>
      <vt:lpstr>Calibri</vt:lpstr>
      <vt:lpstr>Open Sans</vt:lpstr>
      <vt:lpstr>Rockwell</vt:lpstr>
      <vt:lpstr>Tahoma</vt:lpstr>
      <vt:lpstr>Trebuchet MS</vt:lpstr>
      <vt:lpstr>Tw Cen MT</vt:lpstr>
      <vt:lpstr>Tw Cen MT (Body)</vt:lpstr>
      <vt:lpstr>urw-din</vt:lpstr>
      <vt:lpstr>Wingdings</vt:lpstr>
      <vt:lpstr>Circuit</vt:lpstr>
      <vt:lpstr>INTRODUCTION TO CYBERSECURITY</vt:lpstr>
      <vt:lpstr>SYLLABUS</vt:lpstr>
      <vt:lpstr>SYLLABUS</vt:lpstr>
      <vt:lpstr>SYLLABUS</vt:lpstr>
      <vt:lpstr>SYLLABUS</vt:lpstr>
      <vt:lpstr>SYLLABUS</vt:lpstr>
      <vt:lpstr>SYLLABUS</vt:lpstr>
      <vt:lpstr>SYLLABUS</vt:lpstr>
      <vt:lpstr>SYLLABUS</vt:lpstr>
      <vt:lpstr>Why do we need cyber security</vt:lpstr>
      <vt:lpstr>What is cyber security</vt:lpstr>
      <vt:lpstr>THE cia traid</vt:lpstr>
      <vt:lpstr>Vulnerability/weakness/bug/loopholes, Threat and Risk</vt:lpstr>
      <vt:lpstr>threats</vt:lpstr>
      <vt:lpstr>risk</vt:lpstr>
      <vt:lpstr>INTRODUCTION TO CYBERSECURITY</vt:lpstr>
      <vt:lpstr>Scenario of cyber attack </vt:lpstr>
      <vt:lpstr>Meet john</vt:lpstr>
      <vt:lpstr>Activity response system</vt:lpstr>
      <vt:lpstr>Cyber attack</vt:lpstr>
      <vt:lpstr>Security information and event management</vt:lpstr>
      <vt:lpstr>Threat intelligent software</vt:lpstr>
      <vt:lpstr>Patching and analysing</vt:lpstr>
      <vt:lpstr>Without cyber security</vt:lpstr>
      <vt:lpstr>Scenario of cyber attack </vt:lpstr>
      <vt:lpstr>Cyber Security Tools</vt:lpstr>
      <vt:lpstr>Tools Of cyber security </vt:lpstr>
      <vt:lpstr>Tools Of cyber security </vt:lpstr>
      <vt:lpstr>Tools Of cyber security </vt:lpstr>
      <vt:lpstr>Tools Of cyber security </vt:lpstr>
      <vt:lpstr>Tools Of cyber security </vt:lpstr>
      <vt:lpstr>Tools Of cyber security </vt:lpstr>
      <vt:lpstr>Tools Of cyber security </vt:lpstr>
      <vt:lpstr>Cyber Security Tools</vt:lpstr>
      <vt:lpstr>History of cyber security</vt:lpstr>
      <vt:lpstr>Early days of hacking</vt:lpstr>
      <vt:lpstr>The first computer worm</vt:lpstr>
      <vt:lpstr>Hacking in popular culture</vt:lpstr>
      <vt:lpstr>Why do people hack</vt:lpstr>
      <vt:lpstr>Why do people hack</vt:lpstr>
      <vt:lpstr>Why do people hack</vt:lpstr>
      <vt:lpstr>History of cyber security</vt:lpstr>
      <vt:lpstr>Types of hacker</vt:lpstr>
      <vt:lpstr>Types of hacker</vt:lpstr>
      <vt:lpstr>White hat hacker</vt:lpstr>
      <vt:lpstr>Gray hat hacker</vt:lpstr>
      <vt:lpstr>Black hat hacker</vt:lpstr>
      <vt:lpstr>Skills necessary</vt:lpstr>
      <vt:lpstr>Skills necessary</vt:lpstr>
      <vt:lpstr>Types of hacker</vt:lpstr>
      <vt:lpstr>Types of attack</vt:lpstr>
      <vt:lpstr>defacing</vt:lpstr>
      <vt:lpstr>Denial of service</vt:lpstr>
      <vt:lpstr>Penetration testing</vt:lpstr>
      <vt:lpstr>Goals of Penetration testing</vt:lpstr>
      <vt:lpstr>Types of attack</vt:lpstr>
      <vt:lpstr>FOOTPRINTING</vt:lpstr>
      <vt:lpstr>WHAT IS FOOTPRING</vt:lpstr>
      <vt:lpstr>PowerPoint Presentation</vt:lpstr>
      <vt:lpstr>WAYBACK MACHINE / ARCHIVE.ORG</vt:lpstr>
      <vt:lpstr>Internet registries</vt:lpstr>
      <vt:lpstr>REGIONAL INTERNET REGISTERS</vt:lpstr>
      <vt:lpstr>What is dns (Domain  name Service)</vt:lpstr>
      <vt:lpstr>DNS</vt:lpstr>
      <vt:lpstr>USING DNS TO GET INFORMATION</vt:lpstr>
      <vt:lpstr>Finding network ranges</vt:lpstr>
      <vt:lpstr>Tcp / ip</vt:lpstr>
      <vt:lpstr>History of internet</vt:lpstr>
      <vt:lpstr>What is TCP / IP / OSI MODEL</vt:lpstr>
      <vt:lpstr>Osi and tcp /ip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Osi and tcp /ip model</vt:lpstr>
      <vt:lpstr>PowerPoint Presentation</vt:lpstr>
      <vt:lpstr>PowerPoint Presentation</vt:lpstr>
      <vt:lpstr>PowerPoint Presentation</vt:lpstr>
      <vt:lpstr>PowerPoint Presentation</vt:lpstr>
      <vt:lpstr>Addressing - Unicast</vt:lpstr>
      <vt:lpstr>Addressing - broadcast</vt:lpstr>
      <vt:lpstr>Addressing - multicast</vt:lpstr>
      <vt:lpstr>What is wireshark</vt:lpstr>
      <vt:lpstr>What is dhcp</vt:lpstr>
      <vt:lpstr>PowerPoint Presentation</vt:lpstr>
      <vt:lpstr>Why use DHCP</vt:lpstr>
      <vt:lpstr>Cyber security components</vt:lpstr>
      <vt:lpstr>Agenda</vt:lpstr>
      <vt:lpstr>Network part – downloading a file</vt:lpstr>
      <vt:lpstr>Packet of what</vt:lpstr>
      <vt:lpstr>IPv4 packet</vt:lpstr>
      <vt:lpstr>Visiting Google</vt:lpstr>
      <vt:lpstr>Tcp/ip – three way hand shake</vt:lpstr>
      <vt:lpstr>Difference between ip and mac address</vt:lpstr>
      <vt:lpstr>What’s my computer address</vt:lpstr>
      <vt:lpstr>Address resolution protocol</vt:lpstr>
      <vt:lpstr>Address resolution protocol</vt:lpstr>
      <vt:lpstr>Liars….</vt:lpstr>
      <vt:lpstr>Man in the middle</vt:lpstr>
      <vt:lpstr>cyber Security frameworks</vt:lpstr>
      <vt:lpstr>What is  framework</vt:lpstr>
      <vt:lpstr>Why cyber security frame work</vt:lpstr>
      <vt:lpstr>Types of cyber security frameworks</vt:lpstr>
      <vt:lpstr>objectives</vt:lpstr>
      <vt:lpstr>Framework profile</vt:lpstr>
      <vt:lpstr>Implement framework</vt:lpstr>
      <vt:lpstr>Fundamentals of networking</vt:lpstr>
      <vt:lpstr>Introduction to kali Linux</vt:lpstr>
      <vt:lpstr>Introduction to kali Linux</vt:lpstr>
      <vt:lpstr>NMAP</vt:lpstr>
      <vt:lpstr>PowerPoint Presentation</vt:lpstr>
      <vt:lpstr>PowerPoint Presentation</vt:lpstr>
      <vt:lpstr>NSLOOK UP </vt:lpstr>
      <vt:lpstr>Client URL (CURL) </vt:lpstr>
      <vt:lpstr>PowerPoint Presentation</vt:lpstr>
      <vt:lpstr>PowerPoint Presentation</vt:lpstr>
      <vt:lpstr>PowerPoint Presentation</vt:lpstr>
      <vt:lpstr>PowerPoint Presentation</vt:lpstr>
      <vt:lpstr>PowerPoint Presentation</vt:lpstr>
      <vt:lpstr>Cyber Security And Ethical hacking</vt:lpstr>
      <vt:lpstr>Cyber Security And Ethical hacking</vt:lpstr>
      <vt:lpstr>Cyber Security and Ethical hacking</vt:lpstr>
      <vt:lpstr>Kali Linux</vt:lpstr>
      <vt:lpstr>Why Use kali Linux</vt:lpstr>
      <vt:lpstr>Proxy chains </vt:lpstr>
      <vt:lpstr>What does Proxy chains Do.</vt:lpstr>
      <vt:lpstr>MACCHANGEr</vt:lpstr>
      <vt:lpstr>Why Should mac be Unique</vt:lpstr>
      <vt:lpstr>Introduction to cryptography </vt:lpstr>
      <vt:lpstr>Introduction to cryptography </vt:lpstr>
      <vt:lpstr>What is cryptography</vt:lpstr>
      <vt:lpstr>What is cryptography</vt:lpstr>
      <vt:lpstr>What is cryptography</vt:lpstr>
      <vt:lpstr>What is cryptography</vt:lpstr>
      <vt:lpstr>What is cryptography</vt:lpstr>
      <vt:lpstr>What is cryptography</vt:lpstr>
      <vt:lpstr>Classification of cryptography</vt:lpstr>
      <vt:lpstr>Symmetric key cryptography</vt:lpstr>
      <vt:lpstr>Transposition cipher</vt:lpstr>
      <vt:lpstr>Substitution cipher</vt:lpstr>
      <vt:lpstr>Rot13 </vt:lpstr>
      <vt:lpstr>Stream Ciphers </vt:lpstr>
      <vt:lpstr>Block cipher</vt:lpstr>
      <vt:lpstr>Public key cryptography</vt:lpstr>
      <vt:lpstr>Hands On Encryption and decryption using openssl</vt:lpstr>
      <vt:lpstr>phishing attack</vt:lpstr>
      <vt:lpstr>What is phishing ATTACK</vt:lpstr>
      <vt:lpstr>What is phishing ATTACK</vt:lpstr>
      <vt:lpstr>How it works</vt:lpstr>
      <vt:lpstr>How to use phishing</vt:lpstr>
      <vt:lpstr>Hands on phishing attack</vt:lpstr>
      <vt:lpstr>How to be safe from phishing attack</vt:lpstr>
      <vt:lpstr>Hands on Key logger</vt:lpstr>
      <vt:lpstr>PowerPoint Presentation</vt:lpstr>
      <vt:lpstr>PowerPoint Presentation</vt:lpstr>
      <vt:lpstr>packet Sniffing and analysis</vt:lpstr>
      <vt:lpstr>What is packet sniffing</vt:lpstr>
      <vt:lpstr>SQL Injection</vt:lpstr>
      <vt:lpstr>SQL Injection attack</vt:lpstr>
      <vt:lpstr>SQL Injection attack – Non technical explanation</vt:lpstr>
      <vt:lpstr>SQL Injection attack – Non technical explanation</vt:lpstr>
      <vt:lpstr>SQL Injection attack – Non technical explanation</vt:lpstr>
      <vt:lpstr>SQL Injection attack – Non technical explanation</vt:lpstr>
      <vt:lpstr>Steganography</vt:lpstr>
      <vt:lpstr>How is Steganography different from Cryptography? </vt:lpstr>
      <vt:lpstr>Steganography Techniques </vt:lpstr>
      <vt:lpstr>Concept of LSB based data embedding: </vt:lpstr>
      <vt:lpstr>What is dos /ddos attack</vt:lpstr>
      <vt:lpstr>What is dos /ddos attack</vt:lpstr>
      <vt:lpstr>How does a DDoS attack work? </vt:lpstr>
      <vt:lpstr>How does a DDoS attack work? </vt:lpstr>
      <vt:lpstr>How to identify a DDoS attack </vt:lpstr>
      <vt:lpstr>What are some common types of Ddos attacks? </vt:lpstr>
      <vt:lpstr>PowerPoint Presentation</vt:lpstr>
      <vt:lpstr>PowerPoint Presentation</vt:lpstr>
      <vt:lpstr>HTTP flood </vt:lpstr>
      <vt:lpstr>Protocol attacks</vt:lpstr>
      <vt:lpstr>Protocol attacks</vt:lpstr>
      <vt:lpstr>Volumetric attacks </vt:lpstr>
      <vt:lpstr>Volumetric attacks </vt:lpstr>
      <vt:lpstr>Demonstration ON DOS ATTACK</vt:lpstr>
      <vt:lpstr>Popular Linux Distributions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2021-12-07T17:09:34Z</dcterms:created>
  <dcterms:modified xsi:type="dcterms:W3CDTF">2022-10-09T09:22:19Z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